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 Fege" userId="5aac90411c4abdfd" providerId="LiveId" clId="{F536269E-E333-46EC-9AE0-D8E717CD5FDE}"/>
    <pc:docChg chg="custSel modSld">
      <pc:chgData name="Pat Fege" userId="5aac90411c4abdfd" providerId="LiveId" clId="{F536269E-E333-46EC-9AE0-D8E717CD5FDE}" dt="2022-12-22T18:15:48.627" v="21" actId="1076"/>
      <pc:docMkLst>
        <pc:docMk/>
      </pc:docMkLst>
      <pc:sldChg chg="modSp mod">
        <pc:chgData name="Pat Fege" userId="5aac90411c4abdfd" providerId="LiveId" clId="{F536269E-E333-46EC-9AE0-D8E717CD5FDE}" dt="2022-12-22T18:15:07.755" v="9" actId="1076"/>
        <pc:sldMkLst>
          <pc:docMk/>
          <pc:sldMk cId="0" sldId="263"/>
        </pc:sldMkLst>
        <pc:spChg chg="mod">
          <ac:chgData name="Pat Fege" userId="5aac90411c4abdfd" providerId="LiveId" clId="{F536269E-E333-46EC-9AE0-D8E717CD5FDE}" dt="2022-12-22T18:15:07.755" v="9" actId="1076"/>
          <ac:spMkLst>
            <pc:docMk/>
            <pc:sldMk cId="0" sldId="263"/>
            <ac:spMk id="178" creationId="{00000000-0000-0000-0000-000000000000}"/>
          </ac:spMkLst>
        </pc:spChg>
      </pc:sldChg>
      <pc:sldChg chg="modSp mod">
        <pc:chgData name="Pat Fege" userId="5aac90411c4abdfd" providerId="LiveId" clId="{F536269E-E333-46EC-9AE0-D8E717CD5FDE}" dt="2022-12-22T18:15:48.627" v="21" actId="1076"/>
        <pc:sldMkLst>
          <pc:docMk/>
          <pc:sldMk cId="0" sldId="264"/>
        </pc:sldMkLst>
        <pc:spChg chg="mod">
          <ac:chgData name="Pat Fege" userId="5aac90411c4abdfd" providerId="LiveId" clId="{F536269E-E333-46EC-9AE0-D8E717CD5FDE}" dt="2022-12-22T18:15:48.627" v="21" actId="1076"/>
          <ac:spMkLst>
            <pc:docMk/>
            <pc:sldMk cId="0" sldId="264"/>
            <ac:spMk id="1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4"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55"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 </a:t>
            </a:r>
          </a:p>
        </p:txBody>
      </p:sp>
      <p:sp>
        <p:nvSpPr>
          <p:cNvPr id="156"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 </a:t>
            </a:r>
          </a:p>
        </p:txBody>
      </p:sp>
      <p:sp>
        <p:nvSpPr>
          <p:cNvPr id="157"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 </a:t>
            </a:r>
          </a:p>
        </p:txBody>
      </p:sp>
      <p:sp>
        <p:nvSpPr>
          <p:cNvPr id="158" name="PlaceHolder 5"/>
          <p:cNvSpPr>
            <a:spLocks noGrp="1"/>
          </p:cNvSpPr>
          <p:nvPr>
            <p:ph type="sldNum"/>
          </p:nvPr>
        </p:nvSpPr>
        <p:spPr>
          <a:xfrm>
            <a:off x="4399200" y="9555480"/>
            <a:ext cx="3372840" cy="502560"/>
          </a:xfrm>
          <a:prstGeom prst="rect">
            <a:avLst/>
          </a:prstGeom>
        </p:spPr>
        <p:txBody>
          <a:bodyPr lIns="0" tIns="0" rIns="0" bIns="0" anchor="b"/>
          <a:lstStyle/>
          <a:p>
            <a:pPr algn="r"/>
            <a:fld id="{9C5C910D-77CD-42A6-86E8-2F2E119F36FE}"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eq.virginia.gov/home/showpublisheddocument/8624/63755721675047000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google.com/document/d/11wDehXuhZY9LhZ7IdxcyfV6-0sJVozjh/edit?usp=sharing&amp;ouid=108204542125106087466&amp;rtpof=true&amp;sd=tru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body"/>
          </p:nvPr>
        </p:nvSpPr>
        <p:spPr>
          <a:xfrm>
            <a:off x="777240" y="4777560"/>
            <a:ext cx="6217200" cy="4525560"/>
          </a:xfrm>
          <a:prstGeom prst="rect">
            <a:avLst/>
          </a:prstGeom>
        </p:spPr>
        <p:txBody>
          <a:bodyPr lIns="0" tIns="0" rIns="0" bIns="0"/>
          <a:lstStyle/>
          <a:p>
            <a:r>
              <a:rPr lang="en-US" sz="2000" b="0" strike="noStrike" spc="-1">
                <a:solidFill>
                  <a:srgbClr val="000000"/>
                </a:solidFill>
                <a:uFill>
                  <a:solidFill>
                    <a:srgbClr val="FFFFFF"/>
                  </a:solidFill>
                </a:uFill>
                <a:latin typeface="Arial"/>
                <a:ea typeface="Microsoft YaHei"/>
              </a:rPr>
              <a:t>Thanks to everyone who worked on the study, including Anna Weber, Freeda Cathcart, and Lisa Hilgartner. </a:t>
            </a:r>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p:cNvSpPr>
          <p:nvPr>
            <p:ph type="body"/>
          </p:nvPr>
        </p:nvSpPr>
        <p:spPr>
          <a:xfrm>
            <a:off x="777240" y="4777560"/>
            <a:ext cx="6217200" cy="4525560"/>
          </a:xfrm>
          <a:prstGeom prst="rect">
            <a:avLst/>
          </a:prstGeom>
        </p:spPr>
        <p:txBody>
          <a:bodyPr lIns="0" tIns="0" rIns="0" bIns="0"/>
          <a:lstStyle/>
          <a:p>
            <a:pPr marL="216000" indent="-215640">
              <a:lnSpc>
                <a:spcPct val="138000"/>
              </a:lnSpc>
            </a:pPr>
            <a:r>
              <a:rPr lang="en-US" sz="1600" b="0" strike="noStrike" spc="-1">
                <a:solidFill>
                  <a:srgbClr val="1B1B1B"/>
                </a:solidFill>
                <a:uFill>
                  <a:solidFill>
                    <a:srgbClr val="FFFFFF"/>
                  </a:solidFill>
                </a:uFill>
                <a:latin typeface="Arial"/>
              </a:rPr>
              <a:t>    As you can see a lot of environmental justice advocacy involves regulatory and permitting bodies that work year around. We believe League members need to understand how the executive branch of VA government is organized </a:t>
            </a:r>
            <a:r>
              <a:rPr lang="en-US" sz="1600" b="0" i="1" strike="noStrike" spc="-1">
                <a:solidFill>
                  <a:srgbClr val="1B1B1B"/>
                </a:solidFill>
                <a:uFill>
                  <a:solidFill>
                    <a:srgbClr val="FFFFFF"/>
                  </a:solidFill>
                </a:uFill>
                <a:latin typeface="Arial"/>
              </a:rPr>
              <a:t>and</a:t>
            </a:r>
            <a:r>
              <a:rPr lang="en-US" sz="1600" b="0" strike="noStrike" spc="-1">
                <a:solidFill>
                  <a:srgbClr val="1B1B1B"/>
                </a:solidFill>
                <a:uFill>
                  <a:solidFill>
                    <a:srgbClr val="FFFFFF"/>
                  </a:solidFill>
                </a:uFill>
                <a:latin typeface="Arial"/>
              </a:rPr>
              <a:t> prepare to advocate year around.  The </a:t>
            </a:r>
            <a:r>
              <a:rPr lang="en-US" sz="1600" b="1" strike="noStrike" spc="-1">
                <a:solidFill>
                  <a:srgbClr val="008B3F"/>
                </a:solidFill>
                <a:uFill>
                  <a:solidFill>
                    <a:srgbClr val="FFFFFF"/>
                  </a:solidFill>
                </a:uFill>
                <a:latin typeface="Arial"/>
              </a:rPr>
              <a:t>VA Regulatory Town Hall</a:t>
            </a:r>
            <a:r>
              <a:rPr lang="en-US" sz="1600" b="0" strike="noStrike" spc="-1">
                <a:solidFill>
                  <a:srgbClr val="1B1B1B"/>
                </a:solidFill>
                <a:uFill>
                  <a:solidFill>
                    <a:srgbClr val="FFFFFF"/>
                  </a:solidFill>
                </a:uFill>
                <a:latin typeface="Arial"/>
              </a:rPr>
              <a:t> is as important to keeping up with the executive branch of government as LIS is to tracking legislation.</a:t>
            </a:r>
            <a:endParaRPr lang="en-US" sz="1600" b="0" strike="noStrike" spc="-1">
              <a:solidFill>
                <a:srgbClr val="000000"/>
              </a:solidFill>
              <a:uFill>
                <a:solidFill>
                  <a:srgbClr val="FFFFFF"/>
                </a:solidFill>
              </a:u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body"/>
          </p:nvPr>
        </p:nvSpPr>
        <p:spPr>
          <a:xfrm>
            <a:off x="777240" y="4777560"/>
            <a:ext cx="6217200" cy="4525560"/>
          </a:xfrm>
          <a:prstGeom prst="rect">
            <a:avLst/>
          </a:prstGeom>
        </p:spPr>
        <p:txBody>
          <a:bodyPr lIns="0" tIns="0" rIns="0" bIns="0"/>
          <a:lstStyle/>
          <a:p>
            <a:pPr marL="216000" indent="-215640">
              <a:lnSpc>
                <a:spcPct val="138000"/>
              </a:lnSpc>
            </a:pPr>
            <a:r>
              <a:rPr lang="en-US" sz="1600" b="0" strike="noStrike" spc="-1">
                <a:solidFill>
                  <a:srgbClr val="00000A"/>
                </a:solidFill>
                <a:uFill>
                  <a:solidFill>
                    <a:srgbClr val="FFFFFF"/>
                  </a:solidFill>
                </a:uFill>
                <a:latin typeface="Arial"/>
              </a:rPr>
              <a:t>1. Environmental burdens have been greatest for those who have received the least benefit. Deliberate decisions in the past have left an </a:t>
            </a:r>
            <a:r>
              <a:rPr lang="en-US" sz="1600" b="1" strike="noStrike" spc="-1">
                <a:solidFill>
                  <a:srgbClr val="008B3F"/>
                </a:solidFill>
                <a:uFill>
                  <a:solidFill>
                    <a:srgbClr val="FFFFFF"/>
                  </a:solidFill>
                </a:uFill>
                <a:latin typeface="Arial"/>
              </a:rPr>
              <a:t>unjust legacy</a:t>
            </a:r>
            <a:r>
              <a:rPr lang="en-US" sz="1600" b="0" strike="noStrike" spc="-1">
                <a:solidFill>
                  <a:srgbClr val="00000A"/>
                </a:solidFill>
                <a:uFill>
                  <a:solidFill>
                    <a:srgbClr val="FFFFFF"/>
                  </a:solidFill>
                </a:uFill>
                <a:latin typeface="Arial"/>
              </a:rPr>
              <a:t>. We need to push government bodies to study hazard &amp; zoning maps, scrutinize their procedures, and work to end systemic environmental injustice in the face of climate change threats.  </a:t>
            </a:r>
            <a:endParaRPr lang="en-US" sz="1600" b="0" strike="noStrike" spc="-1">
              <a:solidFill>
                <a:srgbClr val="000000"/>
              </a:solidFill>
              <a:uFill>
                <a:solidFill>
                  <a:srgbClr val="FFFFFF"/>
                </a:solidFill>
              </a:u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type="body"/>
          </p:nvPr>
        </p:nvSpPr>
        <p:spPr>
          <a:xfrm>
            <a:off x="777240" y="4777560"/>
            <a:ext cx="6217200" cy="4525560"/>
          </a:xfrm>
          <a:prstGeom prst="rect">
            <a:avLst/>
          </a:prstGeom>
        </p:spPr>
        <p:txBody>
          <a:bodyPr lIns="0" tIns="0" rIns="0" bIns="0"/>
          <a:lstStyle/>
          <a:p>
            <a:pPr marL="216000" indent="-215640">
              <a:lnSpc>
                <a:spcPct val="115000"/>
              </a:lnSpc>
              <a:spcAft>
                <a:spcPts val="575"/>
              </a:spcAft>
            </a:pPr>
            <a:r>
              <a:rPr lang="en-US" sz="1600" b="0" strike="noStrike" spc="-1">
                <a:solidFill>
                  <a:srgbClr val="00000A"/>
                </a:solidFill>
                <a:uFill>
                  <a:solidFill>
                    <a:srgbClr val="FFFFFF"/>
                  </a:solidFill>
                </a:uFill>
                <a:latin typeface="Arial"/>
              </a:rPr>
              <a:t>2. Advocate for including </a:t>
            </a:r>
            <a:r>
              <a:rPr lang="en-US" sz="1600" b="1" i="1" strike="noStrike" spc="-1">
                <a:solidFill>
                  <a:srgbClr val="008B3F"/>
                </a:solidFill>
                <a:uFill>
                  <a:solidFill>
                    <a:srgbClr val="FFFFFF"/>
                  </a:solidFill>
                </a:uFill>
                <a:latin typeface="Arial"/>
              </a:rPr>
              <a:t>cumulative, downstream</a:t>
            </a:r>
            <a:r>
              <a:rPr lang="en-US" sz="1600" b="0" strike="noStrike" spc="-1">
                <a:solidFill>
                  <a:srgbClr val="008B3F"/>
                </a:solidFill>
                <a:uFill>
                  <a:solidFill>
                    <a:srgbClr val="FFFFFF"/>
                  </a:solidFill>
                </a:uFill>
                <a:latin typeface="Arial"/>
              </a:rPr>
              <a:t> and </a:t>
            </a:r>
            <a:r>
              <a:rPr lang="en-US" sz="1600" b="1" i="1" strike="noStrike" spc="-1">
                <a:solidFill>
                  <a:srgbClr val="008B3F"/>
                </a:solidFill>
                <a:uFill>
                  <a:solidFill>
                    <a:srgbClr val="FFFFFF"/>
                  </a:solidFill>
                </a:uFill>
                <a:latin typeface="Arial"/>
              </a:rPr>
              <a:t>long term</a:t>
            </a:r>
            <a:r>
              <a:rPr lang="en-US" sz="1600" b="1" strike="noStrike" spc="-1">
                <a:solidFill>
                  <a:srgbClr val="008B3F"/>
                </a:solidFill>
                <a:uFill>
                  <a:solidFill>
                    <a:srgbClr val="FFFFFF"/>
                  </a:solidFill>
                </a:uFill>
                <a:latin typeface="Arial"/>
              </a:rPr>
              <a:t> impacts</a:t>
            </a:r>
            <a:r>
              <a:rPr lang="en-US" sz="1600" b="0" strike="noStrike" spc="-1">
                <a:solidFill>
                  <a:srgbClr val="00000A"/>
                </a:solidFill>
                <a:uFill>
                  <a:solidFill>
                    <a:srgbClr val="FFFFFF"/>
                  </a:solidFill>
                </a:uFill>
                <a:latin typeface="Arial"/>
              </a:rPr>
              <a:t> in evaluating projects and permits.  The practice of evaluating each project by itself favors the developer over the local residents.  And developers go where the land is cheap or the residents lack means to fight back.  They were wrong about Buckingham County [gold mine, compressor]</a:t>
            </a:r>
            <a:endParaRPr lang="en-US" sz="1600" b="0" strike="noStrike" spc="-1">
              <a:solidFill>
                <a:srgbClr val="000000"/>
              </a:solidFill>
              <a:uFill>
                <a:solidFill>
                  <a:srgbClr val="FFFFFF"/>
                </a:solidFill>
              </a:u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body"/>
          </p:nvPr>
        </p:nvSpPr>
        <p:spPr>
          <a:xfrm>
            <a:off x="777240" y="4777560"/>
            <a:ext cx="6217200" cy="4525560"/>
          </a:xfrm>
          <a:prstGeom prst="rect">
            <a:avLst/>
          </a:prstGeom>
        </p:spPr>
        <p:txBody>
          <a:bodyPr lIns="0" tIns="0" rIns="0" bIns="0"/>
          <a:lstStyle/>
          <a:p>
            <a:pPr marL="216000" indent="-215640">
              <a:lnSpc>
                <a:spcPct val="115000"/>
              </a:lnSpc>
              <a:spcAft>
                <a:spcPts val="575"/>
              </a:spcAft>
            </a:pPr>
            <a:r>
              <a:rPr lang="en-US" sz="1600" b="0" strike="noStrike" spc="-1">
                <a:solidFill>
                  <a:srgbClr val="00000A"/>
                </a:solidFill>
                <a:uFill>
                  <a:solidFill>
                    <a:srgbClr val="FFFFFF"/>
                  </a:solidFill>
                </a:uFill>
                <a:latin typeface="Arial"/>
              </a:rPr>
              <a:t>3. Advocate for considering </a:t>
            </a:r>
            <a:r>
              <a:rPr lang="en-US" sz="1600" b="1" i="1" strike="noStrike" spc="-1">
                <a:solidFill>
                  <a:srgbClr val="008B3F"/>
                </a:solidFill>
                <a:uFill>
                  <a:solidFill>
                    <a:srgbClr val="FFFFFF"/>
                  </a:solidFill>
                </a:uFill>
                <a:latin typeface="Arial"/>
              </a:rPr>
              <a:t>all effects</a:t>
            </a:r>
            <a:r>
              <a:rPr lang="en-US" sz="1600" b="0" strike="noStrike" spc="-1">
                <a:solidFill>
                  <a:srgbClr val="00000A"/>
                </a:solidFill>
                <a:uFill>
                  <a:solidFill>
                    <a:srgbClr val="FFFFFF"/>
                  </a:solidFill>
                </a:uFill>
                <a:latin typeface="Arial"/>
              </a:rPr>
              <a:t> of a project. League positions have long covered air &amp; water quality and solid waste safety hazards.  But a healthy environment requires more. Loud continual noise and vibration, bright light all night, strong odors, lack of tree canopy or green spaces, and loss of historic or cultural touchstones can make life unbearable for residents. [Bristol landfill, Pine Grove school[</a:t>
            </a:r>
            <a:endParaRPr lang="en-US" sz="1600" b="0" strike="noStrike" spc="-1">
              <a:solidFill>
                <a:srgbClr val="000000"/>
              </a:solidFill>
              <a:uFill>
                <a:solidFill>
                  <a:srgbClr val="FFFFFF"/>
                </a:solidFill>
              </a:u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body"/>
          </p:nvPr>
        </p:nvSpPr>
        <p:spPr>
          <a:xfrm>
            <a:off x="777240" y="4777560"/>
            <a:ext cx="6217200" cy="4525560"/>
          </a:xfrm>
          <a:prstGeom prst="rect">
            <a:avLst/>
          </a:prstGeom>
        </p:spPr>
        <p:txBody>
          <a:bodyPr lIns="0" tIns="0" rIns="0" bIns="0"/>
          <a:lstStyle/>
          <a:p>
            <a:pPr marL="216000" indent="-215640">
              <a:lnSpc>
                <a:spcPct val="115000"/>
              </a:lnSpc>
              <a:spcAft>
                <a:spcPts val="575"/>
              </a:spcAft>
            </a:pPr>
            <a:r>
              <a:rPr lang="en-US" sz="1600" b="0" strike="noStrike" spc="-1">
                <a:solidFill>
                  <a:srgbClr val="00000A"/>
                </a:solidFill>
                <a:uFill>
                  <a:solidFill>
                    <a:srgbClr val="FFFFFF"/>
                  </a:solidFill>
                </a:uFill>
                <a:latin typeface="Arial"/>
              </a:rPr>
              <a:t>4. Hold DEQ, and other government agencies and boards, accountable for </a:t>
            </a:r>
            <a:r>
              <a:rPr lang="en-US" sz="1600" b="1" strike="noStrike" spc="-1">
                <a:solidFill>
                  <a:srgbClr val="008B3F"/>
                </a:solidFill>
                <a:uFill>
                  <a:solidFill>
                    <a:srgbClr val="FFFFFF"/>
                  </a:solidFill>
                </a:uFill>
                <a:latin typeface="Arial"/>
              </a:rPr>
              <a:t>meaningful involvement</a:t>
            </a:r>
            <a:r>
              <a:rPr lang="en-US" sz="1600" b="0" strike="noStrike" spc="-1">
                <a:solidFill>
                  <a:srgbClr val="00000A"/>
                </a:solidFill>
                <a:uFill>
                  <a:solidFill>
                    <a:srgbClr val="FFFFFF"/>
                  </a:solidFill>
                </a:uFill>
                <a:latin typeface="Arial"/>
              </a:rPr>
              <a:t> of </a:t>
            </a:r>
            <a:r>
              <a:rPr lang="en-US" sz="1600" b="0" i="1" strike="noStrike" spc="-1">
                <a:solidFill>
                  <a:srgbClr val="00000A"/>
                </a:solidFill>
                <a:uFill>
                  <a:solidFill>
                    <a:srgbClr val="FFFFFF"/>
                  </a:solidFill>
                </a:uFill>
                <a:latin typeface="Arial"/>
              </a:rPr>
              <a:t>all </a:t>
            </a:r>
            <a:r>
              <a:rPr lang="en-US" sz="1600" b="0" strike="noStrike" spc="-1">
                <a:solidFill>
                  <a:srgbClr val="00000A"/>
                </a:solidFill>
                <a:uFill>
                  <a:solidFill>
                    <a:srgbClr val="FFFFFF"/>
                  </a:solidFill>
                </a:uFill>
                <a:latin typeface="Arial"/>
              </a:rPr>
              <a:t>stakeholders, </a:t>
            </a:r>
            <a:r>
              <a:rPr lang="en-US" sz="1600" b="0" i="1" strike="noStrike" spc="-1">
                <a:solidFill>
                  <a:srgbClr val="00000A"/>
                </a:solidFill>
                <a:uFill>
                  <a:solidFill>
                    <a:srgbClr val="FFFFFF"/>
                  </a:solidFill>
                </a:uFill>
                <a:latin typeface="Arial"/>
              </a:rPr>
              <a:t>early</a:t>
            </a:r>
            <a:r>
              <a:rPr lang="en-US" sz="1600" b="0" strike="noStrike" spc="-1">
                <a:solidFill>
                  <a:srgbClr val="00000A"/>
                </a:solidFill>
                <a:uFill>
                  <a:solidFill>
                    <a:srgbClr val="FFFFFF"/>
                  </a:solidFill>
                </a:uFill>
                <a:latin typeface="Arial"/>
              </a:rPr>
              <a:t> in a project. DEQ must provide transparent, accessible, and real-time environmental information to the public.  More, DEQ ‘s outreach to local residents must reach them and be understood by them.   [Hampton comp plan]</a:t>
            </a:r>
            <a:endParaRPr lang="en-US" sz="1600" b="0" strike="noStrike" spc="-1">
              <a:solidFill>
                <a:srgbClr val="000000"/>
              </a:solidFill>
              <a:uFill>
                <a:solidFill>
                  <a:srgbClr val="FFFFFF"/>
                </a:solidFill>
              </a:u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body"/>
          </p:nvPr>
        </p:nvSpPr>
        <p:spPr>
          <a:xfrm>
            <a:off x="777240" y="4777560"/>
            <a:ext cx="6217200" cy="4525560"/>
          </a:xfrm>
          <a:prstGeom prst="rect">
            <a:avLst/>
          </a:prstGeom>
        </p:spPr>
        <p:txBody>
          <a:bodyPr lIns="0" tIns="0" rIns="0" bIns="0"/>
          <a:lstStyle/>
          <a:p>
            <a:pPr marL="216000" indent="-215640">
              <a:lnSpc>
                <a:spcPct val="115000"/>
              </a:lnSpc>
              <a:spcAft>
                <a:spcPts val="575"/>
              </a:spcAft>
            </a:pPr>
            <a:r>
              <a:rPr lang="en-US" sz="1600" b="0" strike="noStrike" spc="-1">
                <a:solidFill>
                  <a:srgbClr val="1B1B1B"/>
                </a:solidFill>
                <a:uFill>
                  <a:solidFill>
                    <a:srgbClr val="FFFFFF"/>
                  </a:solidFill>
                </a:uFill>
                <a:latin typeface="Arial"/>
              </a:rPr>
              <a:t>5. Advocate that DEQ return to implementing its </a:t>
            </a:r>
            <a:r>
              <a:rPr lang="en-US" sz="1200" b="0" strike="noStrike" spc="-1">
                <a:solidFill>
                  <a:srgbClr val="1B1B1B"/>
                </a:solidFill>
                <a:uFill>
                  <a:solidFill>
                    <a:srgbClr val="FFFFFF"/>
                  </a:solidFill>
                </a:uFill>
                <a:latin typeface="Arial"/>
              </a:rPr>
              <a:t> </a:t>
            </a:r>
            <a:r>
              <a:rPr lang="en-US" sz="2000" b="0" u="sng" strike="noStrike" spc="-1">
                <a:solidFill>
                  <a:srgbClr val="000000"/>
                </a:solidFill>
                <a:uFill>
                  <a:solidFill>
                    <a:srgbClr val="FFFFFF"/>
                  </a:solidFill>
                </a:uFill>
                <a:latin typeface="Arial"/>
                <a:hlinkClick r:id="rId3"/>
              </a:rPr>
              <a:t>Environmental Justice Study</a:t>
            </a:r>
            <a:r>
              <a:rPr lang="en-US" sz="1200" b="0" strike="noStrike" spc="-1">
                <a:solidFill>
                  <a:srgbClr val="1B1B1B"/>
                </a:solidFill>
                <a:uFill>
                  <a:solidFill>
                    <a:srgbClr val="FFFFFF"/>
                  </a:solidFill>
                </a:uFill>
                <a:latin typeface="Arial"/>
              </a:rPr>
              <a:t> </a:t>
            </a:r>
            <a:r>
              <a:rPr lang="en-US" sz="1600" b="0" strike="noStrike" spc="-1">
                <a:solidFill>
                  <a:srgbClr val="1B1B1B"/>
                </a:solidFill>
                <a:uFill>
                  <a:solidFill>
                    <a:srgbClr val="FFFFFF"/>
                  </a:solidFill>
                </a:uFill>
                <a:latin typeface="Arial"/>
              </a:rPr>
              <a:t>and develop staff capacity and clear guidance “to effectively support environmental justice and </a:t>
            </a:r>
            <a:r>
              <a:rPr lang="en-US" sz="1600" b="1" strike="noStrike" spc="-1">
                <a:solidFill>
                  <a:srgbClr val="008B3F"/>
                </a:solidFill>
                <a:uFill>
                  <a:solidFill>
                    <a:srgbClr val="FFFFFF"/>
                  </a:solidFill>
                </a:uFill>
                <a:latin typeface="Arial"/>
              </a:rPr>
              <a:t>apply environmental justice</a:t>
            </a:r>
            <a:r>
              <a:rPr lang="en-US" sz="1600" b="0" strike="noStrike" spc="-1">
                <a:solidFill>
                  <a:srgbClr val="1B1B1B"/>
                </a:solidFill>
                <a:uFill>
                  <a:solidFill>
                    <a:srgbClr val="FFFFFF"/>
                  </a:solidFill>
                </a:uFill>
                <a:latin typeface="Arial"/>
              </a:rPr>
              <a:t> considerations throughout DEQ programs.” [SKEO report]</a:t>
            </a:r>
            <a:endParaRPr lang="en-US" sz="1600" b="0" strike="noStrike" spc="-1">
              <a:solidFill>
                <a:srgbClr val="000000"/>
              </a:solidFill>
              <a:uFill>
                <a:solidFill>
                  <a:srgbClr val="FFFFFF"/>
                </a:solidFill>
              </a:uFill>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p:cNvSpPr>
          <p:nvPr>
            <p:ph type="body"/>
          </p:nvPr>
        </p:nvSpPr>
        <p:spPr>
          <a:xfrm>
            <a:off x="777240" y="4777560"/>
            <a:ext cx="6217200" cy="4525560"/>
          </a:xfrm>
          <a:prstGeom prst="rect">
            <a:avLst/>
          </a:prstGeom>
        </p:spPr>
        <p:txBody>
          <a:bodyPr lIns="0" tIns="0" rIns="0" bIns="0"/>
          <a:lstStyle/>
          <a:p>
            <a:pPr marL="216000" indent="-215640">
              <a:lnSpc>
                <a:spcPct val="115000"/>
              </a:lnSpc>
              <a:spcAft>
                <a:spcPts val="575"/>
              </a:spcAft>
            </a:pPr>
            <a:r>
              <a:rPr lang="en-US" sz="1600" b="0" strike="noStrike" spc="-1">
                <a:solidFill>
                  <a:srgbClr val="00000A"/>
                </a:solidFill>
                <a:uFill>
                  <a:solidFill>
                    <a:srgbClr val="FFFFFF"/>
                  </a:solidFill>
                </a:uFill>
                <a:latin typeface="Arial"/>
              </a:rPr>
              <a:t>6. Advocate for </a:t>
            </a:r>
            <a:r>
              <a:rPr lang="en-US" sz="1600" b="1" strike="noStrike" spc="-1">
                <a:solidFill>
                  <a:srgbClr val="008B3F"/>
                </a:solidFill>
                <a:uFill>
                  <a:solidFill>
                    <a:srgbClr val="FFFFFF"/>
                  </a:solidFill>
                </a:uFill>
                <a:latin typeface="Arial"/>
              </a:rPr>
              <a:t>information-sharing and coordination</a:t>
            </a:r>
            <a:r>
              <a:rPr lang="en-US" sz="1600" b="0" strike="noStrike" spc="-1">
                <a:solidFill>
                  <a:srgbClr val="00000A"/>
                </a:solidFill>
                <a:uFill>
                  <a:solidFill>
                    <a:srgbClr val="FFFFFF"/>
                  </a:solidFill>
                </a:uFill>
                <a:latin typeface="Arial"/>
              </a:rPr>
              <a:t> among state, regional, and local agencies responsible for agriculture, comprehensive planning, economic development, emergencies &amp; public safety, environment, housing, health, parks, and transportation.   Coordination is especially critical for climate change threats. [</a:t>
            </a:r>
            <a:r>
              <a:rPr lang="en-US" sz="1600" b="0" strike="noStrike" spc="-1">
                <a:solidFill>
                  <a:srgbClr val="1B1B1B"/>
                </a:solidFill>
                <a:uFill>
                  <a:solidFill>
                    <a:srgbClr val="FFFFFF"/>
                  </a:solidFill>
                </a:uFill>
                <a:latin typeface="Arial"/>
              </a:rPr>
              <a:t>Chesterfield Heights – positive example, involved multiple levels of government, university, environmental organization </a:t>
            </a:r>
            <a:r>
              <a:rPr lang="en-US" sz="1600" b="0" strike="noStrike" spc="-1">
                <a:solidFill>
                  <a:srgbClr val="00000A"/>
                </a:solidFill>
                <a:uFill>
                  <a:solidFill>
                    <a:srgbClr val="FFFFFF"/>
                  </a:solidFill>
                </a:uFill>
                <a:latin typeface="Arial"/>
              </a:rPr>
              <a:t>]</a:t>
            </a:r>
            <a:endParaRPr lang="en-US" sz="1600" b="0" strike="noStrike" spc="-1">
              <a:solidFill>
                <a:srgbClr val="000000"/>
              </a:solidFill>
              <a:uFill>
                <a:solidFill>
                  <a:srgbClr val="FFFFFF"/>
                </a:solidFill>
              </a:u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body"/>
          </p:nvPr>
        </p:nvSpPr>
        <p:spPr>
          <a:xfrm>
            <a:off x="777240" y="4777560"/>
            <a:ext cx="6217200" cy="4525560"/>
          </a:xfrm>
          <a:prstGeom prst="rect">
            <a:avLst/>
          </a:prstGeom>
        </p:spPr>
        <p:txBody>
          <a:bodyPr lIns="0" tIns="0" rIns="0" bIns="0"/>
          <a:lstStyle/>
          <a:p>
            <a:pPr marL="216000" indent="-215640">
              <a:lnSpc>
                <a:spcPct val="115000"/>
              </a:lnSpc>
              <a:spcAft>
                <a:spcPts val="575"/>
              </a:spcAft>
            </a:pPr>
            <a:r>
              <a:rPr lang="en-US" sz="1600" b="1" strike="noStrike" spc="-1">
                <a:solidFill>
                  <a:srgbClr val="1B1B1B"/>
                </a:solidFill>
                <a:uFill>
                  <a:solidFill>
                    <a:srgbClr val="FFFFFF"/>
                  </a:solidFill>
                </a:uFill>
                <a:latin typeface="Arial"/>
              </a:rPr>
              <a:t>7. </a:t>
            </a:r>
            <a:r>
              <a:rPr lang="en-US" sz="1600" b="0" strike="noStrike" spc="-1">
                <a:solidFill>
                  <a:srgbClr val="1B1B1B"/>
                </a:solidFill>
                <a:uFill>
                  <a:solidFill>
                    <a:srgbClr val="FFFFFF"/>
                  </a:solidFill>
                </a:uFill>
                <a:latin typeface="Arial"/>
              </a:rPr>
              <a:t>Advocate for the state to </a:t>
            </a:r>
            <a:r>
              <a:rPr lang="en-US" sz="1600" b="0" strike="noStrike" spc="-1">
                <a:solidFill>
                  <a:srgbClr val="008B3F"/>
                </a:solidFill>
                <a:uFill>
                  <a:solidFill>
                    <a:srgbClr val="FFFFFF"/>
                  </a:solidFill>
                </a:uFill>
                <a:latin typeface="Arial"/>
              </a:rPr>
              <a:t>provide </a:t>
            </a:r>
            <a:r>
              <a:rPr lang="en-US" sz="1600" b="1" strike="noStrike" spc="-1">
                <a:solidFill>
                  <a:srgbClr val="008B3F"/>
                </a:solidFill>
                <a:uFill>
                  <a:solidFill>
                    <a:srgbClr val="FFFFFF"/>
                  </a:solidFill>
                </a:uFill>
                <a:latin typeface="Arial"/>
              </a:rPr>
              <a:t>expertise</a:t>
            </a:r>
            <a:r>
              <a:rPr lang="en-US" sz="1600" b="0" strike="noStrike" spc="-1">
                <a:solidFill>
                  <a:srgbClr val="1B1B1B"/>
                </a:solidFill>
                <a:uFill>
                  <a:solidFill>
                    <a:srgbClr val="FFFFFF"/>
                  </a:solidFill>
                </a:uFill>
                <a:latin typeface="Arial"/>
              </a:rPr>
              <a:t> to help localities with a small tax base to assess and find solutions to environmental justice issues. [Green Ridge – positive example]</a:t>
            </a:r>
            <a:endParaRPr lang="en-US" sz="1600" b="0" strike="noStrike" spc="-1">
              <a:solidFill>
                <a:srgbClr val="000000"/>
              </a:solidFill>
              <a:uFill>
                <a:solidFill>
                  <a:srgbClr val="FFFFFF"/>
                </a:solidFill>
              </a:uFill>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p:cNvSpPr>
          <p:nvPr>
            <p:ph type="body"/>
          </p:nvPr>
        </p:nvSpPr>
        <p:spPr>
          <a:xfrm>
            <a:off x="777240" y="4777560"/>
            <a:ext cx="6217200" cy="4525560"/>
          </a:xfrm>
          <a:prstGeom prst="rect">
            <a:avLst/>
          </a:prstGeom>
        </p:spPr>
        <p:txBody>
          <a:bodyPr lIns="0" tIns="0" rIns="0" bIns="0"/>
          <a:lstStyle/>
          <a:p>
            <a:pPr marL="216000" indent="-215640">
              <a:lnSpc>
                <a:spcPct val="115000"/>
              </a:lnSpc>
              <a:spcAft>
                <a:spcPts val="575"/>
              </a:spcAft>
            </a:pPr>
            <a:r>
              <a:rPr lang="en-US" sz="1600" b="0" strike="noStrike" spc="-1">
                <a:solidFill>
                  <a:srgbClr val="1B1B1B"/>
                </a:solidFill>
                <a:uFill>
                  <a:solidFill>
                    <a:srgbClr val="FFFFFF"/>
                  </a:solidFill>
                </a:uFill>
                <a:latin typeface="Arial"/>
              </a:rPr>
              <a:t>8. Advocate for funding for </a:t>
            </a:r>
            <a:r>
              <a:rPr lang="en-US" sz="1600" b="0" strike="noStrike" spc="-1">
                <a:solidFill>
                  <a:srgbClr val="008B3F"/>
                </a:solidFill>
                <a:uFill>
                  <a:solidFill>
                    <a:srgbClr val="FFFFFF"/>
                  </a:solidFill>
                </a:uFill>
                <a:latin typeface="Arial"/>
              </a:rPr>
              <a:t>i</a:t>
            </a:r>
            <a:r>
              <a:rPr lang="en-US" sz="1600" b="1" strike="noStrike" spc="-1">
                <a:solidFill>
                  <a:srgbClr val="008B3F"/>
                </a:solidFill>
                <a:uFill>
                  <a:solidFill>
                    <a:srgbClr val="FFFFFF"/>
                  </a:solidFill>
                </a:uFill>
                <a:latin typeface="Arial"/>
              </a:rPr>
              <a:t>ndependent environmental justice analyses</a:t>
            </a:r>
            <a:r>
              <a:rPr lang="en-US" sz="1600" b="0" strike="noStrike" spc="-1">
                <a:solidFill>
                  <a:srgbClr val="1B1B1B"/>
                </a:solidFill>
                <a:uFill>
                  <a:solidFill>
                    <a:srgbClr val="FFFFFF"/>
                  </a:solidFill>
                </a:uFill>
                <a:latin typeface="Arial"/>
              </a:rPr>
              <a:t> before major permitting decisions  v. often unsubstantiated claims of benefits by a developer – Jobs! Revenue! [three businesses moving to south and west counties] </a:t>
            </a:r>
            <a:endParaRPr lang="en-US" sz="1600" b="0" strike="noStrike" spc="-1">
              <a:solidFill>
                <a:srgbClr val="000000"/>
              </a:solidFill>
              <a:uFill>
                <a:solidFill>
                  <a:srgbClr val="FFFFFF"/>
                </a:solidFill>
              </a:uFill>
              <a:latin typeface="Arial"/>
            </a:endParaRPr>
          </a:p>
          <a:p>
            <a:pPr marL="216000" indent="-215640">
              <a:lnSpc>
                <a:spcPct val="115000"/>
              </a:lnSpc>
              <a:spcAft>
                <a:spcPts val="575"/>
              </a:spcAft>
            </a:pPr>
            <a:r>
              <a:rPr lang="en-US" sz="1600" b="0" strike="noStrike" spc="-1">
                <a:solidFill>
                  <a:srgbClr val="1B1B1B"/>
                </a:solidFill>
                <a:uFill>
                  <a:solidFill>
                    <a:srgbClr val="FFFFFF"/>
                  </a:solidFill>
                </a:uFill>
                <a:latin typeface="Arial"/>
              </a:rPr>
              <a:t> </a:t>
            </a:r>
            <a:endParaRPr lang="en-US" sz="1600" b="0" strike="noStrike" spc="-1">
              <a:solidFill>
                <a:srgbClr val="000000"/>
              </a:solidFill>
              <a:uFill>
                <a:solidFill>
                  <a:srgbClr val="FFFFFF"/>
                </a:solidFill>
              </a:uFill>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p:cNvSpPr>
          <p:nvPr>
            <p:ph type="body"/>
          </p:nvPr>
        </p:nvSpPr>
        <p:spPr>
          <a:xfrm>
            <a:off x="777240" y="4777560"/>
            <a:ext cx="6217200" cy="4525560"/>
          </a:xfrm>
          <a:prstGeom prst="rect">
            <a:avLst/>
          </a:prstGeom>
        </p:spPr>
        <p:txBody>
          <a:bodyPr lIns="0" tIns="0" rIns="0" bIns="0"/>
          <a:lstStyle/>
          <a:p>
            <a:r>
              <a:rPr lang="en-US" sz="2000" b="0" strike="noStrike" spc="-1">
                <a:solidFill>
                  <a:srgbClr val="000000"/>
                </a:solidFill>
                <a:uFill>
                  <a:solidFill>
                    <a:srgbClr val="FFFFFF"/>
                  </a:solidFill>
                </a:uFill>
                <a:latin typeface="Arial"/>
              </a:rPr>
              <a:t>A final thought.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body"/>
          </p:nvPr>
        </p:nvSpPr>
        <p:spPr>
          <a:xfrm>
            <a:off x="777240" y="4777560"/>
            <a:ext cx="6217200" cy="4525560"/>
          </a:xfrm>
          <a:prstGeom prst="rect">
            <a:avLst/>
          </a:prstGeom>
        </p:spPr>
        <p:txBody>
          <a:bodyPr lIns="0" tIns="0" rIns="0" bIns="0"/>
          <a:lstStyle/>
          <a:p>
            <a:r>
              <a:rPr lang="en-US" sz="2000" b="0" strike="noStrike" spc="-1">
                <a:solidFill>
                  <a:srgbClr val="000000"/>
                </a:solidFill>
                <a:uFill>
                  <a:solidFill>
                    <a:srgbClr val="FFFFFF"/>
                  </a:solidFill>
                </a:uFill>
                <a:latin typeface="Arial"/>
                <a:ea typeface="Microsoft YaHei"/>
              </a:rPr>
              <a:t>All League </a:t>
            </a:r>
            <a:r>
              <a:rPr lang="en-US" sz="2000" b="1" strike="noStrike" spc="-1">
                <a:solidFill>
                  <a:srgbClr val="000000"/>
                </a:solidFill>
                <a:uFill>
                  <a:solidFill>
                    <a:srgbClr val="FFFFFF"/>
                  </a:solidFill>
                </a:uFill>
                <a:latin typeface="Arial"/>
                <a:ea typeface="Microsoft YaHei"/>
              </a:rPr>
              <a:t>advocacy</a:t>
            </a:r>
            <a:r>
              <a:rPr lang="en-US" sz="2000" b="0" strike="noStrike" spc="-1">
                <a:solidFill>
                  <a:srgbClr val="000000"/>
                </a:solidFill>
                <a:uFill>
                  <a:solidFill>
                    <a:srgbClr val="FFFFFF"/>
                  </a:solidFill>
                </a:uFill>
                <a:latin typeface="Arial"/>
                <a:ea typeface="Microsoft YaHei"/>
              </a:rPr>
              <a:t> is based on our Positions. Each </a:t>
            </a:r>
            <a:r>
              <a:rPr lang="en-US" sz="2000" b="1" strike="noStrike" spc="-1">
                <a:solidFill>
                  <a:srgbClr val="000000"/>
                </a:solidFill>
                <a:uFill>
                  <a:solidFill>
                    <a:srgbClr val="FFFFFF"/>
                  </a:solidFill>
                </a:uFill>
                <a:latin typeface="Arial"/>
                <a:ea typeface="Microsoft YaHei"/>
              </a:rPr>
              <a:t>positio</a:t>
            </a:r>
            <a:r>
              <a:rPr lang="en-US" sz="2000" b="0" strike="noStrike" spc="-1">
                <a:solidFill>
                  <a:srgbClr val="000000"/>
                </a:solidFill>
                <a:uFill>
                  <a:solidFill>
                    <a:srgbClr val="FFFFFF"/>
                  </a:solidFill>
                </a:uFill>
                <a:latin typeface="Arial"/>
                <a:ea typeface="Microsoft YaHei"/>
              </a:rPr>
              <a:t>n was developed through a </a:t>
            </a:r>
            <a:r>
              <a:rPr lang="en-US" sz="2000" b="1" strike="noStrike" spc="-1">
                <a:solidFill>
                  <a:srgbClr val="000000"/>
                </a:solidFill>
                <a:uFill>
                  <a:solidFill>
                    <a:srgbClr val="FFFFFF"/>
                  </a:solidFill>
                </a:uFill>
                <a:latin typeface="Arial"/>
                <a:ea typeface="Microsoft YaHei"/>
              </a:rPr>
              <a:t>Study</a:t>
            </a:r>
            <a:r>
              <a:rPr lang="en-US" sz="2000" b="0" strike="noStrike" spc="-1">
                <a:solidFill>
                  <a:srgbClr val="000000"/>
                </a:solidFill>
                <a:uFill>
                  <a:solidFill>
                    <a:srgbClr val="FFFFFF"/>
                  </a:solidFill>
                </a:uFill>
                <a:latin typeface="Arial"/>
                <a:ea typeface="Microsoft YaHei"/>
              </a:rPr>
              <a:t>.  Studies are thorough and unbiased – no cherry-picking data to justify assumptions.  Positions are reviewed every other year.  </a:t>
            </a:r>
            <a:r>
              <a:rPr lang="en-US" sz="2000" b="1" strike="noStrike" spc="-1">
                <a:solidFill>
                  <a:srgbClr val="000000"/>
                </a:solidFill>
                <a:uFill>
                  <a:solidFill>
                    <a:srgbClr val="FFFFFF"/>
                  </a:solidFill>
                </a:uFill>
                <a:latin typeface="Arial"/>
                <a:ea typeface="Microsoft YaHei"/>
              </a:rPr>
              <a:t>Program</a:t>
            </a:r>
            <a:r>
              <a:rPr lang="en-US" sz="2000" b="0" strike="noStrike" spc="-1">
                <a:solidFill>
                  <a:srgbClr val="000000"/>
                </a:solidFill>
                <a:uFill>
                  <a:solidFill>
                    <a:srgbClr val="FFFFFF"/>
                  </a:solidFill>
                </a:uFill>
                <a:latin typeface="Arial"/>
                <a:ea typeface="Microsoft YaHei"/>
              </a:rPr>
              <a:t> is the League name for the cycle of study and position review that ensures that our positions are factually up-to-date and grounded in the values of League members.  It’s why our advocacy carries weight and isn’t easily ignored</a:t>
            </a:r>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type="body"/>
          </p:nvPr>
        </p:nvSpPr>
        <p:spPr>
          <a:xfrm>
            <a:off x="777240" y="4777560"/>
            <a:ext cx="6217200" cy="4525560"/>
          </a:xfrm>
          <a:prstGeom prst="rect">
            <a:avLst/>
          </a:prstGeom>
        </p:spPr>
        <p:txBody>
          <a:bodyPr lIns="0" tIns="0" rIns="0" bIns="0"/>
          <a:lstStyle/>
          <a:p>
            <a:r>
              <a:rPr lang="en-US" sz="2000" b="0" strike="noStrike" spc="-1">
                <a:solidFill>
                  <a:srgbClr val="000000"/>
                </a:solidFill>
                <a:uFill>
                  <a:solidFill>
                    <a:srgbClr val="FFFFFF"/>
                  </a:solidFill>
                </a:uFill>
                <a:latin typeface="Arial"/>
              </a:rPr>
              <a:t>Contact me if questions come up later. </a:t>
            </a:r>
          </a:p>
          <a:p>
            <a:pPr marL="216000" indent="-216000">
              <a:lnSpc>
                <a:spcPct val="115000"/>
              </a:lnSpc>
              <a:spcAft>
                <a:spcPts val="575"/>
              </a:spcAft>
            </a:pPr>
            <a:r>
              <a:rPr lang="en-US" sz="2000" b="0" u="sng" strike="noStrike" spc="-1">
                <a:solidFill>
                  <a:srgbClr val="000000"/>
                </a:solidFill>
                <a:uFill>
                  <a:solidFill>
                    <a:srgbClr val="FFFFFF"/>
                  </a:solidFill>
                </a:uFill>
                <a:latin typeface="Arial"/>
                <a:ea typeface="Microsoft YaHei"/>
                <a:hlinkClick r:id="rId3"/>
              </a:rPr>
              <a:t>https://docs.google.com/document/d/11wDehXuhZY9LhZ7IdxcyfV6-0sJVozjh/edit?usp=sharing&amp;ouid=108204542125106087466&amp;rtpof=true&amp;sd=true</a:t>
            </a:r>
            <a:r>
              <a:rPr lang="en-US" sz="1200" b="0" strike="noStrike" spc="-1">
                <a:solidFill>
                  <a:srgbClr val="1B1B1B"/>
                </a:solidFill>
                <a:uFill>
                  <a:solidFill>
                    <a:srgbClr val="FFFFFF"/>
                  </a:solidFill>
                </a:uFill>
                <a:latin typeface="Arial"/>
                <a:ea typeface="Microsoft YaHei"/>
              </a:rPr>
              <a:t>  </a:t>
            </a:r>
            <a:endParaRPr lang="en-US" sz="1200" b="0" strike="noStrike" spc="-1">
              <a:solidFill>
                <a:srgbClr val="000000"/>
              </a:solidFill>
              <a:uFill>
                <a:solidFill>
                  <a:srgbClr val="FFFFFF"/>
                </a:solidFill>
              </a:uFill>
              <a:latin typeface="Arial"/>
            </a:endParaRPr>
          </a:p>
          <a:p>
            <a:pPr marL="216000" indent="-216000">
              <a:lnSpc>
                <a:spcPct val="115000"/>
              </a:lnSpc>
            </a:pPr>
            <a:endParaRPr lang="en-US" sz="1200" b="0" strike="noStrike" spc="-1">
              <a:solidFill>
                <a:srgbClr val="000000"/>
              </a:solidFill>
              <a:uFill>
                <a:solidFill>
                  <a:srgbClr val="FFFFFF"/>
                </a:solidFill>
              </a:uFill>
              <a:latin typeface="Arial"/>
            </a:endParaRPr>
          </a:p>
          <a:p>
            <a:pPr marL="216000" indent="-216000">
              <a:lnSpc>
                <a:spcPct val="115000"/>
              </a:lnSpc>
            </a:pPr>
            <a:endParaRPr lang="en-US" sz="12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p:cNvSpPr>
          <p:nvPr>
            <p:ph type="body"/>
          </p:nvPr>
        </p:nvSpPr>
        <p:spPr>
          <a:xfrm>
            <a:off x="777240" y="4777560"/>
            <a:ext cx="6217200" cy="4525560"/>
          </a:xfrm>
          <a:prstGeom prst="rect">
            <a:avLst/>
          </a:prstGeom>
        </p:spPr>
        <p:txBody>
          <a:bodyPr lIns="0" tIns="0" rIns="0" bIns="0"/>
          <a:lstStyle/>
          <a:p>
            <a:r>
              <a:rPr lang="en-US" sz="2000" b="0" strike="noStrike" spc="-1">
                <a:solidFill>
                  <a:srgbClr val="000000"/>
                </a:solidFill>
                <a:uFill>
                  <a:solidFill>
                    <a:srgbClr val="FFFFFF"/>
                  </a:solidFill>
                </a:uFill>
                <a:latin typeface="Arial"/>
              </a:rPr>
              <a:t>   Study members combed through all the Virginia and national positions under </a:t>
            </a:r>
            <a:r>
              <a:rPr lang="en-US" sz="2000" b="0" strike="noStrike" spc="-1">
                <a:solidFill>
                  <a:srgbClr val="000000"/>
                </a:solidFill>
                <a:uFill>
                  <a:solidFill>
                    <a:srgbClr val="FFFFFF"/>
                  </a:solidFill>
                </a:uFill>
                <a:latin typeface="Arial"/>
                <a:ea typeface="Verdana"/>
              </a:rPr>
              <a:t>Natural Resources looking for concepts related to environmental justice.  Only the most recently adopted acknowledged that the impacts of environmental damage are not shared equally.  The LWVUS  Position on Public Participation touches on part of the Environmental Protection Agency’s definition of Environmental Justice – meaningful involvement.</a:t>
            </a:r>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body"/>
          </p:nvPr>
        </p:nvSpPr>
        <p:spPr>
          <a:xfrm>
            <a:off x="777240" y="4777560"/>
            <a:ext cx="6217200" cy="4525560"/>
          </a:xfrm>
          <a:prstGeom prst="rect">
            <a:avLst/>
          </a:prstGeom>
        </p:spPr>
        <p:txBody>
          <a:bodyPr lIns="0" tIns="0" rIns="0" bIns="0"/>
          <a:lstStyle/>
          <a:p>
            <a:r>
              <a:rPr lang="en-US" sz="1800" b="0" strike="noStrike" spc="-1">
                <a:solidFill>
                  <a:srgbClr val="000000"/>
                </a:solidFill>
                <a:uFill>
                  <a:solidFill>
                    <a:srgbClr val="FFFFFF"/>
                  </a:solidFill>
                </a:uFill>
                <a:latin typeface="Arial"/>
                <a:ea typeface="Verdana"/>
              </a:rPr>
              <a:t>   The 2020 </a:t>
            </a:r>
            <a:r>
              <a:rPr lang="en-US" sz="1800" b="1" strike="noStrike" spc="-1">
                <a:solidFill>
                  <a:srgbClr val="000000"/>
                </a:solidFill>
                <a:uFill>
                  <a:solidFill>
                    <a:srgbClr val="FFFFFF"/>
                  </a:solidFill>
                </a:uFill>
                <a:latin typeface="Arial"/>
                <a:ea typeface="Verdana"/>
              </a:rPr>
              <a:t>Virginia Environmental Justice Act</a:t>
            </a:r>
            <a:r>
              <a:rPr lang="en-US" sz="1800" b="0" strike="noStrike" spc="-1">
                <a:solidFill>
                  <a:srgbClr val="000000"/>
                </a:solidFill>
                <a:uFill>
                  <a:solidFill>
                    <a:srgbClr val="FFFFFF"/>
                  </a:solidFill>
                </a:uFill>
                <a:latin typeface="Arial"/>
                <a:ea typeface="Verdana"/>
              </a:rPr>
              <a:t> adopted the first sentence of the EPA definition, making that law in VA.  State law goes on to define</a:t>
            </a:r>
            <a:r>
              <a:rPr lang="en-US" sz="2000" b="0" strike="noStrike" spc="-1">
                <a:solidFill>
                  <a:srgbClr val="000000"/>
                </a:solidFill>
                <a:uFill>
                  <a:solidFill>
                    <a:srgbClr val="FFFFFF"/>
                  </a:solidFill>
                </a:uFill>
                <a:latin typeface="Arial"/>
                <a:ea typeface="Verdana"/>
              </a:rPr>
              <a:t> </a:t>
            </a:r>
            <a:r>
              <a:rPr lang="en-US" sz="1600" b="0" strike="noStrike" spc="-1">
                <a:solidFill>
                  <a:srgbClr val="444444"/>
                </a:solidFill>
                <a:uFill>
                  <a:solidFill>
                    <a:srgbClr val="FFFFFF"/>
                  </a:solidFill>
                </a:uFill>
                <a:latin typeface="Arial"/>
                <a:ea typeface="Verdana"/>
              </a:rPr>
              <a:t>"</a:t>
            </a:r>
            <a:r>
              <a:rPr lang="en-US" sz="1600" b="1" strike="noStrike" spc="-1">
                <a:solidFill>
                  <a:srgbClr val="444444"/>
                </a:solidFill>
                <a:uFill>
                  <a:solidFill>
                    <a:srgbClr val="FFFFFF"/>
                  </a:solidFill>
                </a:uFill>
                <a:latin typeface="Arial"/>
                <a:ea typeface="Verdana"/>
              </a:rPr>
              <a:t>Meaningful involvement</a:t>
            </a:r>
            <a:r>
              <a:rPr lang="en-US" sz="1600" b="0" strike="noStrike" spc="-1">
                <a:solidFill>
                  <a:srgbClr val="444444"/>
                </a:solidFill>
                <a:uFill>
                  <a:solidFill>
                    <a:srgbClr val="FFFFFF"/>
                  </a:solidFill>
                </a:uFill>
                <a:latin typeface="Arial"/>
                <a:ea typeface="Verdana"/>
              </a:rPr>
              <a:t>" </a:t>
            </a:r>
            <a:r>
              <a:rPr lang="en-US" sz="1400" b="0" strike="noStrike" spc="-1">
                <a:solidFill>
                  <a:srgbClr val="444444"/>
                </a:solidFill>
                <a:uFill>
                  <a:solidFill>
                    <a:srgbClr val="FFFFFF"/>
                  </a:solidFill>
                </a:uFill>
                <a:latin typeface="Arial"/>
                <a:ea typeface="Verdana"/>
              </a:rPr>
              <a:t>means the requirements that </a:t>
            </a:r>
            <a:r>
              <a:rPr lang="en-US" sz="1600" b="0" strike="noStrike" spc="-1">
                <a:solidFill>
                  <a:srgbClr val="444444"/>
                </a:solidFill>
                <a:uFill>
                  <a:solidFill>
                    <a:srgbClr val="FFFFFF"/>
                  </a:solidFill>
                </a:uFill>
                <a:latin typeface="Arial"/>
                <a:ea typeface="Verdana"/>
              </a:rPr>
              <a:t>(i) affected and vulnerable community residents have</a:t>
            </a:r>
            <a:r>
              <a:rPr lang="en-US" sz="1600" b="1" strike="noStrike" spc="-1">
                <a:solidFill>
                  <a:srgbClr val="444444"/>
                </a:solidFill>
                <a:uFill>
                  <a:solidFill>
                    <a:srgbClr val="FFFFFF"/>
                  </a:solidFill>
                </a:uFill>
                <a:latin typeface="Arial"/>
                <a:ea typeface="Verdana"/>
              </a:rPr>
              <a:t> access and opportunities to participate</a:t>
            </a:r>
            <a:r>
              <a:rPr lang="en-US" sz="1600" b="0" strike="noStrike" spc="-1">
                <a:solidFill>
                  <a:srgbClr val="444444"/>
                </a:solidFill>
                <a:uFill>
                  <a:solidFill>
                    <a:srgbClr val="FFFFFF"/>
                  </a:solidFill>
                </a:uFill>
                <a:latin typeface="Arial"/>
                <a:ea typeface="Verdana"/>
              </a:rPr>
              <a:t> in the </a:t>
            </a:r>
            <a:r>
              <a:rPr lang="en-US" sz="1600" b="1" strike="noStrike" spc="-1">
                <a:solidFill>
                  <a:srgbClr val="444444"/>
                </a:solidFill>
                <a:uFill>
                  <a:solidFill>
                    <a:srgbClr val="FFFFFF"/>
                  </a:solidFill>
                </a:uFill>
                <a:latin typeface="Arial"/>
                <a:ea typeface="Verdana"/>
              </a:rPr>
              <a:t>full cycle of the decision-making process</a:t>
            </a:r>
            <a:r>
              <a:rPr lang="en-US" sz="1600" b="0" strike="noStrike" spc="-1">
                <a:solidFill>
                  <a:srgbClr val="444444"/>
                </a:solidFill>
                <a:uFill>
                  <a:solidFill>
                    <a:srgbClr val="FFFFFF"/>
                  </a:solidFill>
                </a:uFill>
                <a:latin typeface="Arial"/>
                <a:ea typeface="Verdana"/>
              </a:rPr>
              <a:t> about a proposed activity that will affect their </a:t>
            </a:r>
            <a:r>
              <a:rPr lang="en-US" sz="1600" b="1" strike="noStrike" spc="-1">
                <a:solidFill>
                  <a:srgbClr val="444444"/>
                </a:solidFill>
                <a:uFill>
                  <a:solidFill>
                    <a:srgbClr val="FFFFFF"/>
                  </a:solidFill>
                </a:uFill>
                <a:latin typeface="Arial"/>
                <a:ea typeface="Verdana"/>
              </a:rPr>
              <a:t>environment or health</a:t>
            </a:r>
            <a:r>
              <a:rPr lang="en-US" sz="1600" b="0" strike="noStrike" spc="-1">
                <a:solidFill>
                  <a:srgbClr val="444444"/>
                </a:solidFill>
                <a:uFill>
                  <a:solidFill>
                    <a:srgbClr val="FFFFFF"/>
                  </a:solidFill>
                </a:uFill>
                <a:latin typeface="Arial"/>
                <a:ea typeface="Verdana"/>
              </a:rPr>
              <a:t> and (ii) decision makers will </a:t>
            </a:r>
            <a:r>
              <a:rPr lang="en-US" sz="1600" b="1" strike="noStrike" spc="-1">
                <a:solidFill>
                  <a:srgbClr val="444444"/>
                </a:solidFill>
                <a:uFill>
                  <a:solidFill>
                    <a:srgbClr val="FFFFFF"/>
                  </a:solidFill>
                </a:uFill>
                <a:latin typeface="Arial"/>
                <a:ea typeface="Verdana"/>
              </a:rPr>
              <a:t>seek out and consider</a:t>
            </a:r>
            <a:r>
              <a:rPr lang="en-US" sz="1600" b="0" strike="noStrike" spc="-1">
                <a:solidFill>
                  <a:srgbClr val="444444"/>
                </a:solidFill>
                <a:uFill>
                  <a:solidFill>
                    <a:srgbClr val="FFFFFF"/>
                  </a:solidFill>
                </a:uFill>
                <a:latin typeface="Arial"/>
                <a:ea typeface="Verdana"/>
              </a:rPr>
              <a:t> such participation, allowing the </a:t>
            </a:r>
            <a:r>
              <a:rPr lang="en-US" sz="1600" b="1" strike="noStrike" spc="-1">
                <a:solidFill>
                  <a:srgbClr val="444444"/>
                </a:solidFill>
                <a:uFill>
                  <a:solidFill>
                    <a:srgbClr val="FFFFFF"/>
                  </a:solidFill>
                </a:uFill>
                <a:latin typeface="Arial"/>
                <a:ea typeface="Verdana"/>
              </a:rPr>
              <a:t>views and perspectives of community residents to shape and influence the decision</a:t>
            </a:r>
            <a:r>
              <a:rPr lang="en-US" sz="1600" b="0" strike="noStrike" spc="-1">
                <a:solidFill>
                  <a:srgbClr val="444444"/>
                </a:solidFill>
                <a:uFill>
                  <a:solidFill>
                    <a:srgbClr val="FFFFFF"/>
                  </a:solidFill>
                </a:uFill>
                <a:latin typeface="Arial"/>
                <a:ea typeface="Verdana"/>
              </a:rPr>
              <a:t>.”</a:t>
            </a:r>
            <a:r>
              <a:rPr lang="en-US" sz="1400" b="0" strike="noStrike" spc="-1">
                <a:solidFill>
                  <a:srgbClr val="444444"/>
                </a:solidFill>
                <a:uFill>
                  <a:solidFill>
                    <a:srgbClr val="FFFFFF"/>
                  </a:solidFill>
                </a:uFill>
                <a:latin typeface="Arial"/>
                <a:ea typeface="Verdana"/>
              </a:rPr>
              <a:t> </a:t>
            </a:r>
            <a:r>
              <a:rPr lang="en-US" sz="1200" b="0" strike="noStrike" spc="-1">
                <a:solidFill>
                  <a:srgbClr val="444444"/>
                </a:solidFill>
                <a:uFill>
                  <a:solidFill>
                    <a:srgbClr val="FFFFFF"/>
                  </a:solidFill>
                </a:uFill>
                <a:latin typeface="Arial"/>
                <a:ea typeface="Verdana"/>
              </a:rPr>
              <a:t> </a:t>
            </a:r>
            <a:r>
              <a:rPr lang="en-US" sz="2000" b="0" strike="noStrike" spc="-1">
                <a:solidFill>
                  <a:srgbClr val="000000"/>
                </a:solidFill>
                <a:uFill>
                  <a:solidFill>
                    <a:srgbClr val="FFFFFF"/>
                  </a:solidFill>
                </a:uFill>
                <a:latin typeface="Arial"/>
                <a:ea typeface="Verdana"/>
              </a:rPr>
              <a:t> </a:t>
            </a:r>
            <a:r>
              <a:rPr lang="en-US" sz="1600" b="0" strike="noStrike" spc="-1">
                <a:solidFill>
                  <a:srgbClr val="444444"/>
                </a:solidFill>
                <a:uFill>
                  <a:solidFill>
                    <a:srgbClr val="FFFFFF"/>
                  </a:solidFill>
                </a:uFill>
                <a:latin typeface="Arial"/>
                <a:ea typeface="Verdana"/>
              </a:rPr>
              <a:t>Article 12. Virginia Environmental Justice Act</a:t>
            </a:r>
            <a:r>
              <a:rPr lang="en-US" sz="2000" b="0" strike="noStrike" spc="-1">
                <a:solidFill>
                  <a:srgbClr val="444444"/>
                </a:solidFill>
                <a:uFill>
                  <a:solidFill>
                    <a:srgbClr val="FFFFFF"/>
                  </a:solidFill>
                </a:uFill>
                <a:latin typeface="Arial"/>
                <a:ea typeface="Verdana"/>
              </a:rPr>
              <a:t>. </a:t>
            </a:r>
            <a:r>
              <a:rPr lang="en-US" sz="1200" b="1" strike="noStrike" spc="-1">
                <a:solidFill>
                  <a:srgbClr val="444444"/>
                </a:solidFill>
                <a:uFill>
                  <a:solidFill>
                    <a:srgbClr val="FFFFFF"/>
                  </a:solidFill>
                </a:uFill>
                <a:latin typeface="Arial"/>
                <a:ea typeface="Microsoft YaHei"/>
              </a:rPr>
              <a:t>§ 2.2-234. Definitions.</a:t>
            </a:r>
            <a:r>
              <a:rPr lang="en-US" sz="2000" b="0" strike="noStrike" spc="-1">
                <a:solidFill>
                  <a:srgbClr val="000000"/>
                </a:solidFill>
                <a:uFill>
                  <a:solidFill>
                    <a:srgbClr val="FFFFFF"/>
                  </a:solidFill>
                </a:uFill>
                <a:latin typeface="Arial"/>
                <a:ea typeface="Microsoft YaHei"/>
              </a:rPr>
              <a:t> </a:t>
            </a:r>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body"/>
          </p:nvPr>
        </p:nvSpPr>
        <p:spPr>
          <a:xfrm>
            <a:off x="777240" y="4777560"/>
            <a:ext cx="6217200" cy="452556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a:p>
            <a:r>
              <a:rPr lang="en-US" sz="1400" b="0" strike="noStrike" spc="-1">
                <a:solidFill>
                  <a:srgbClr val="000000"/>
                </a:solidFill>
                <a:uFill>
                  <a:solidFill>
                    <a:srgbClr val="FFFFFF"/>
                  </a:solidFill>
                </a:uFill>
                <a:latin typeface="Arial"/>
                <a:ea typeface="Microsoft YaHei"/>
              </a:rPr>
              <a:t>    </a:t>
            </a:r>
            <a:r>
              <a:rPr lang="en-US" sz="1500" b="0" strike="noStrike" spc="-1">
                <a:solidFill>
                  <a:srgbClr val="000000"/>
                </a:solidFill>
                <a:uFill>
                  <a:solidFill>
                    <a:srgbClr val="FFFFFF"/>
                  </a:solidFill>
                </a:uFill>
                <a:latin typeface="Arial"/>
                <a:ea typeface="Microsoft YaHei"/>
              </a:rPr>
              <a:t>Many incidents &amp; protests before </a:t>
            </a:r>
            <a:r>
              <a:rPr lang="en-US" sz="1500" b="1" strike="noStrike" spc="-1">
                <a:solidFill>
                  <a:srgbClr val="000000"/>
                </a:solidFill>
                <a:uFill>
                  <a:solidFill>
                    <a:srgbClr val="FFFFFF"/>
                  </a:solidFill>
                </a:uFill>
                <a:latin typeface="DejaVu Sans"/>
                <a:ea typeface="Microsoft YaHei"/>
              </a:rPr>
              <a:t>1982</a:t>
            </a:r>
            <a:r>
              <a:rPr lang="en-US" sz="1500" b="0" strike="noStrike" spc="-1">
                <a:solidFill>
                  <a:srgbClr val="000000"/>
                </a:solidFill>
                <a:uFill>
                  <a:solidFill>
                    <a:srgbClr val="FFFFFF"/>
                  </a:solidFill>
                </a:uFill>
                <a:latin typeface="Arial"/>
                <a:ea typeface="Microsoft YaHei"/>
              </a:rPr>
              <a:t> protest against Warren County, </a:t>
            </a:r>
            <a:r>
              <a:rPr lang="en-US" sz="1500" b="1" strike="noStrike" spc="-1">
                <a:solidFill>
                  <a:srgbClr val="000000"/>
                </a:solidFill>
                <a:uFill>
                  <a:solidFill>
                    <a:srgbClr val="FFFFFF"/>
                  </a:solidFill>
                </a:uFill>
                <a:latin typeface="DejaVu Sans"/>
                <a:ea typeface="Microsoft YaHei"/>
              </a:rPr>
              <a:t>N.C.</a:t>
            </a:r>
            <a:r>
              <a:rPr lang="en-US" sz="1500" b="0" strike="noStrike" spc="-1">
                <a:solidFill>
                  <a:srgbClr val="000000"/>
                </a:solidFill>
                <a:uFill>
                  <a:solidFill>
                    <a:srgbClr val="FFFFFF"/>
                  </a:solidFill>
                </a:uFill>
                <a:latin typeface="Arial"/>
                <a:ea typeface="Microsoft YaHei"/>
              </a:rPr>
              <a:t> PCB Landfill got national attention and EJ became a named movement.  EPA began addressing EJ in the </a:t>
            </a:r>
            <a:r>
              <a:rPr lang="en-US" sz="1500" b="1" strike="noStrike" spc="-1">
                <a:solidFill>
                  <a:srgbClr val="000000"/>
                </a:solidFill>
                <a:uFill>
                  <a:solidFill>
                    <a:srgbClr val="FFFFFF"/>
                  </a:solidFill>
                </a:uFill>
                <a:latin typeface="DejaVu Sans"/>
                <a:ea typeface="Microsoft YaHei"/>
              </a:rPr>
              <a:t>1990</a:t>
            </a:r>
            <a:r>
              <a:rPr lang="en-US" sz="1500" b="0" strike="noStrike" spc="-1">
                <a:solidFill>
                  <a:srgbClr val="000000"/>
                </a:solidFill>
                <a:uFill>
                  <a:solidFill>
                    <a:srgbClr val="FFFFFF"/>
                  </a:solidFill>
                </a:uFill>
                <a:latin typeface="Arial"/>
                <a:ea typeface="Microsoft YaHei"/>
              </a:rPr>
              <a:t>s.   </a:t>
            </a:r>
            <a:endParaRPr lang="en-US" sz="1500" b="0" strike="noStrike" spc="-1">
              <a:solidFill>
                <a:srgbClr val="000000"/>
              </a:solidFill>
              <a:uFill>
                <a:solidFill>
                  <a:srgbClr val="FFFFFF"/>
                </a:solidFill>
              </a:uFill>
              <a:latin typeface="Arial"/>
            </a:endParaRPr>
          </a:p>
          <a:p>
            <a:r>
              <a:rPr lang="en-US" sz="1500" b="0" strike="noStrike" spc="-1">
                <a:solidFill>
                  <a:srgbClr val="000000"/>
                </a:solidFill>
                <a:uFill>
                  <a:solidFill>
                    <a:srgbClr val="FFFFFF"/>
                  </a:solidFill>
                </a:uFill>
                <a:latin typeface="Arial"/>
                <a:ea typeface="Microsoft YaHei"/>
              </a:rPr>
              <a:t>    But in VA, not much until this last decade. </a:t>
            </a:r>
            <a:endParaRPr lang="en-US" sz="1500" b="0" strike="noStrike" spc="-1">
              <a:solidFill>
                <a:srgbClr val="000000"/>
              </a:solidFill>
              <a:uFill>
                <a:solidFill>
                  <a:srgbClr val="FFFFFF"/>
                </a:solidFill>
              </a:u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body"/>
          </p:nvPr>
        </p:nvSpPr>
        <p:spPr>
          <a:xfrm>
            <a:off x="777240" y="4777560"/>
            <a:ext cx="6217200" cy="4525560"/>
          </a:xfrm>
          <a:prstGeom prst="rect">
            <a:avLst/>
          </a:prstGeom>
        </p:spPr>
        <p:txBody>
          <a:bodyPr lIns="0" tIns="0" rIns="0" bIns="0"/>
          <a:lstStyle/>
          <a:p>
            <a:pPr marL="216000" indent="-215640">
              <a:lnSpc>
                <a:spcPct val="100000"/>
              </a:lnSpc>
            </a:pPr>
            <a:r>
              <a:rPr lang="en-US" sz="1800" b="0" strike="noStrike" spc="-1">
                <a:solidFill>
                  <a:srgbClr val="000000"/>
                </a:solidFill>
                <a:uFill>
                  <a:solidFill>
                    <a:srgbClr val="FFFFFF"/>
                  </a:solidFill>
                </a:uFill>
                <a:latin typeface="DejaVu Sans"/>
              </a:rPr>
              <a:t>[2014-2022]</a:t>
            </a:r>
            <a:endParaRPr lang="en-US" sz="1800" b="0" strike="noStrike" spc="-1">
              <a:solidFill>
                <a:srgbClr val="000000"/>
              </a:solidFill>
              <a:uFill>
                <a:solidFill>
                  <a:srgbClr val="FFFFFF"/>
                </a:solidFill>
              </a:uFill>
              <a:latin typeface="Arial"/>
            </a:endParaRPr>
          </a:p>
          <a:p>
            <a:pPr marL="216000" indent="-215640">
              <a:lnSpc>
                <a:spcPct val="100000"/>
              </a:lnSpc>
            </a:pPr>
            <a:r>
              <a:rPr lang="en-US" sz="2200" b="0" strike="noStrike" spc="-1">
                <a:solidFill>
                  <a:srgbClr val="000000"/>
                </a:solidFill>
                <a:uFill>
                  <a:solidFill>
                    <a:srgbClr val="FFFFFF"/>
                  </a:solidFill>
                </a:uFill>
                <a:latin typeface="DejaVu Sans"/>
              </a:rPr>
              <a:t>  </a:t>
            </a:r>
            <a:r>
              <a:rPr lang="en-US" sz="1300" b="0" strike="noStrike" spc="-1">
                <a:solidFill>
                  <a:srgbClr val="000000"/>
                </a:solidFill>
                <a:uFill>
                  <a:solidFill>
                    <a:srgbClr val="FFFFFF"/>
                  </a:solidFill>
                </a:uFill>
                <a:latin typeface="DejaVu Sans"/>
              </a:rPr>
              <a:t>[Environmental orgs’ DEI reckoning. </a:t>
            </a:r>
            <a:endParaRPr lang="en-US" sz="1300" b="0" strike="noStrike" spc="-1">
              <a:solidFill>
                <a:srgbClr val="000000"/>
              </a:solidFill>
              <a:uFill>
                <a:solidFill>
                  <a:srgbClr val="FFFFFF"/>
                </a:solidFill>
              </a:uFill>
              <a:latin typeface="Arial"/>
            </a:endParaRPr>
          </a:p>
          <a:p>
            <a:pPr marL="216000" indent="-215640">
              <a:lnSpc>
                <a:spcPct val="100000"/>
              </a:lnSpc>
            </a:pPr>
            <a:r>
              <a:rPr lang="en-US" sz="1300" b="0" strike="noStrike" spc="-1">
                <a:solidFill>
                  <a:srgbClr val="000000"/>
                </a:solidFill>
                <a:uFill>
                  <a:solidFill>
                    <a:srgbClr val="FFFFFF"/>
                  </a:solidFill>
                </a:uFill>
                <a:latin typeface="DejaVu Sans"/>
              </a:rPr>
              <a:t>   2014 Dan River coal ash spill.  </a:t>
            </a:r>
            <a:endParaRPr lang="en-US" sz="1300" b="0" strike="noStrike" spc="-1">
              <a:solidFill>
                <a:srgbClr val="000000"/>
              </a:solidFill>
              <a:uFill>
                <a:solidFill>
                  <a:srgbClr val="FFFFFF"/>
                </a:solidFill>
              </a:uFill>
              <a:latin typeface="Arial"/>
            </a:endParaRPr>
          </a:p>
          <a:p>
            <a:pPr marL="216000" indent="-215640">
              <a:lnSpc>
                <a:spcPct val="100000"/>
              </a:lnSpc>
            </a:pPr>
            <a:r>
              <a:rPr lang="en-US" sz="1300" b="1" strike="noStrike" spc="-1">
                <a:solidFill>
                  <a:srgbClr val="000000"/>
                </a:solidFill>
                <a:uFill>
                  <a:solidFill>
                    <a:srgbClr val="FFFFFF"/>
                  </a:solidFill>
                </a:uFill>
                <a:latin typeface="DejaVu Sans"/>
              </a:rPr>
              <a:t>   Climate change</a:t>
            </a:r>
            <a:r>
              <a:rPr lang="en-US" sz="1300" b="0" strike="noStrike" spc="-1">
                <a:solidFill>
                  <a:srgbClr val="000000"/>
                </a:solidFill>
                <a:uFill>
                  <a:solidFill>
                    <a:srgbClr val="FFFFFF"/>
                  </a:solidFill>
                </a:uFill>
                <a:latin typeface="DejaVu Sans"/>
              </a:rPr>
              <a:t>.]</a:t>
            </a:r>
            <a:r>
              <a:rPr lang="en-US" sz="2600" b="0" strike="noStrike" spc="-1">
                <a:solidFill>
                  <a:srgbClr val="000000"/>
                </a:solidFill>
                <a:uFill>
                  <a:solidFill>
                    <a:srgbClr val="FFFFFF"/>
                  </a:solidFill>
                </a:uFill>
                <a:latin typeface="DejaVu Sans"/>
              </a:rPr>
              <a:t> </a:t>
            </a:r>
            <a:r>
              <a:rPr lang="en-US" sz="2400" b="0" strike="noStrike" spc="-1">
                <a:solidFill>
                  <a:srgbClr val="000000"/>
                </a:solidFill>
                <a:uFill>
                  <a:solidFill>
                    <a:srgbClr val="FFFFFF"/>
                  </a:solidFill>
                </a:uFill>
                <a:latin typeface="DejaVu Sans"/>
              </a:rPr>
              <a:t> </a:t>
            </a:r>
            <a:endParaRPr lang="en-US" sz="2400" b="0" strike="noStrike" spc="-1">
              <a:solidFill>
                <a:srgbClr val="000000"/>
              </a:solidFill>
              <a:uFill>
                <a:solidFill>
                  <a:srgbClr val="FFFFFF"/>
                </a:solidFill>
              </a:uFill>
              <a:latin typeface="Arial"/>
            </a:endParaRPr>
          </a:p>
          <a:p>
            <a:pPr marL="216000" indent="-215640">
              <a:lnSpc>
                <a:spcPct val="100000"/>
              </a:lnSpc>
            </a:pPr>
            <a:r>
              <a:rPr lang="en-US" sz="2000" b="0" strike="noStrike" spc="-1">
                <a:solidFill>
                  <a:srgbClr val="000000"/>
                </a:solidFill>
                <a:uFill>
                  <a:solidFill>
                    <a:srgbClr val="FFFFFF"/>
                  </a:solidFill>
                </a:uFill>
                <a:latin typeface="DejaVu Sans"/>
              </a:rPr>
              <a:t>(2015-20) The Atlantic Coast Pipeline’s Union Hill compressor station galvanized activists and drew a rebuke from the court that meaningful community involvement was not merely a check-off box.  </a:t>
            </a:r>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777240" y="4777560"/>
            <a:ext cx="6217200" cy="4525560"/>
          </a:xfrm>
          <a:prstGeom prst="rect">
            <a:avLst/>
          </a:prstGeom>
        </p:spPr>
        <p:txBody>
          <a:bodyPr lIns="0" tIns="0" rIns="0" bIns="0"/>
          <a:lstStyle/>
          <a:p>
            <a:r>
              <a:rPr lang="en-US" sz="2000" b="0" strike="noStrike" spc="-1">
                <a:solidFill>
                  <a:srgbClr val="000000"/>
                </a:solidFill>
                <a:uFill>
                  <a:solidFill>
                    <a:srgbClr val="FFFFFF"/>
                  </a:solidFill>
                </a:uFill>
                <a:latin typeface="DejaVu Sans"/>
                <a:ea typeface="Microsoft YaHei"/>
              </a:rPr>
              <a:t>   Finally in 2019, state government began to act, both the legislature and the administration.  The Dept. of Environmental Quality commissioned an outside study that reported in Oct. 2020.  That report’s conclusions are one of our study’s recommendations, so let’s look at them.</a:t>
            </a:r>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body"/>
          </p:nvPr>
        </p:nvSpPr>
        <p:spPr>
          <a:xfrm>
            <a:off x="777240" y="4777560"/>
            <a:ext cx="6217200" cy="4525560"/>
          </a:xfrm>
          <a:prstGeom prst="rect">
            <a:avLst/>
          </a:prstGeom>
        </p:spPr>
        <p:txBody>
          <a:bodyPr lIns="0" tIns="0" rIns="0" bIns="0"/>
          <a:lstStyle/>
          <a:p>
            <a:r>
              <a:rPr lang="en-US" sz="2000" b="0" strike="noStrike" spc="-1">
                <a:solidFill>
                  <a:srgbClr val="000000"/>
                </a:solidFill>
                <a:uFill>
                  <a:solidFill>
                    <a:srgbClr val="FFFFFF"/>
                  </a:solidFill>
                </a:uFill>
                <a:latin typeface="Verdana"/>
                <a:ea typeface="Verdana"/>
              </a:rPr>
              <a:t>  The report identified nine goals and spelled out specific recommended actions under each, to be addressed in three phases. The first four goals are more internal.  And the legislation passed in 2020 strengthened authority. </a:t>
            </a:r>
            <a:endParaRPr lang="en-US" sz="2000" b="0" strike="noStrike" spc="-1">
              <a:solidFill>
                <a:srgbClr val="000000"/>
              </a:solidFill>
              <a:uFill>
                <a:solidFill>
                  <a:srgbClr val="FFFFFF"/>
                </a:solidFill>
              </a:uFill>
              <a:latin typeface="Arial"/>
            </a:endParaRPr>
          </a:p>
          <a:p>
            <a:r>
              <a:rPr lang="en-US" sz="2000" b="0" strike="noStrike" spc="-1">
                <a:solidFill>
                  <a:srgbClr val="000000"/>
                </a:solidFill>
                <a:uFill>
                  <a:solidFill>
                    <a:srgbClr val="FFFFFF"/>
                  </a:solidFill>
                </a:uFill>
                <a:latin typeface="Verdana"/>
                <a:ea typeface="Verdana"/>
              </a:rPr>
              <a:t>  But the change in administrations changed the goals and direction of DEQ. Example: the director of EJ position was reclassified as a manager.</a:t>
            </a:r>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type="body"/>
          </p:nvPr>
        </p:nvSpPr>
        <p:spPr>
          <a:xfrm>
            <a:off x="777240" y="4777560"/>
            <a:ext cx="6217200" cy="4525560"/>
          </a:xfrm>
          <a:prstGeom prst="rect">
            <a:avLst/>
          </a:prstGeom>
        </p:spPr>
        <p:txBody>
          <a:bodyPr lIns="0" tIns="0" rIns="0" bIns="0"/>
          <a:lstStyle/>
          <a:p>
            <a:r>
              <a:rPr lang="en-US" sz="2000" b="0" strike="noStrike" spc="-1">
                <a:solidFill>
                  <a:srgbClr val="000000"/>
                </a:solidFill>
                <a:uFill>
                  <a:solidFill>
                    <a:srgbClr val="FFFFFF"/>
                  </a:solidFill>
                </a:uFill>
                <a:latin typeface="Arial"/>
              </a:rPr>
              <a:t>   Goals five through nine focus on outreach, </a:t>
            </a:r>
          </a:p>
          <a:p>
            <a:r>
              <a:rPr lang="en-US" sz="2000" b="0" strike="noStrike" spc="-1">
                <a:solidFill>
                  <a:srgbClr val="000000"/>
                </a:solidFill>
                <a:uFill>
                  <a:solidFill>
                    <a:srgbClr val="FFFFFF"/>
                  </a:solidFill>
                </a:uFill>
                <a:latin typeface="Arial"/>
              </a:rPr>
              <a:t>   reducing government silos, and especially meaningful involvement with all stakeholders.</a:t>
            </a:r>
          </a:p>
          <a:p>
            <a:r>
              <a:rPr lang="en-US" sz="1800" b="0" strike="noStrike" spc="-1">
                <a:solidFill>
                  <a:srgbClr val="000000"/>
                </a:solidFill>
                <a:uFill>
                  <a:solidFill>
                    <a:srgbClr val="FFFFFF"/>
                  </a:solidFill>
                </a:uFill>
                <a:latin typeface="Verdana"/>
                <a:ea typeface="Verdana"/>
              </a:rPr>
              <a:t>   transparent, accessible, timely</a:t>
            </a:r>
            <a:endParaRPr lang="en-US" sz="1800" b="0" strike="noStrike" spc="-1">
              <a:solidFill>
                <a:srgbClr val="000000"/>
              </a:solidFill>
              <a:uFill>
                <a:solidFill>
                  <a:srgbClr val="FFFFFF"/>
                </a:solidFill>
              </a:uFill>
              <a:latin typeface="Arial"/>
            </a:endParaRPr>
          </a:p>
          <a:p>
            <a:r>
              <a:rPr lang="en-US" sz="1800" b="0" strike="noStrike" spc="-1">
                <a:solidFill>
                  <a:srgbClr val="000000"/>
                </a:solidFill>
                <a:uFill>
                  <a:solidFill>
                    <a:srgbClr val="FFFFFF"/>
                  </a:solidFill>
                </a:uFill>
                <a:latin typeface="Verdana"/>
                <a:ea typeface="Verdana"/>
              </a:rPr>
              <a:t>   proactive &amp; authentic engagement</a:t>
            </a:r>
            <a:endParaRPr lang="en-US" sz="1800" b="0" strike="noStrike" spc="-1">
              <a:solidFill>
                <a:srgbClr val="000000"/>
              </a:solidFill>
              <a:uFill>
                <a:solidFill>
                  <a:srgbClr val="FFFFFF"/>
                </a:solidFill>
              </a:uFill>
              <a:latin typeface="Arial"/>
            </a:endParaRPr>
          </a:p>
          <a:p>
            <a:r>
              <a:rPr lang="en-US" sz="1800" b="0" strike="noStrike" spc="-1">
                <a:solidFill>
                  <a:srgbClr val="000000"/>
                </a:solidFill>
                <a:uFill>
                  <a:solidFill>
                    <a:srgbClr val="FFFFFF"/>
                  </a:solidFill>
                </a:uFill>
                <a:latin typeface="Verdana"/>
                <a:ea typeface="Verdana"/>
              </a:rPr>
              <a:t>   build EJ community capacity to participate</a:t>
            </a:r>
            <a:endParaRPr lang="en-US" sz="18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504000" y="176904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900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50400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50400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357120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663804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663804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357120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50400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504000" y="1769040"/>
            <a:ext cx="9071280" cy="43840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504000" y="1769040"/>
            <a:ext cx="907128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515232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301320"/>
            <a:ext cx="9071280" cy="58503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50400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515232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504000" y="1769040"/>
            <a:ext cx="9071280" cy="43840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504000" y="405900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504000" y="176904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504000" y="405900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50400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50400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357120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663804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663804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4" name="PlaceHolder 6"/>
          <p:cNvSpPr>
            <a:spLocks noGrp="1"/>
          </p:cNvSpPr>
          <p:nvPr>
            <p:ph type="body"/>
          </p:nvPr>
        </p:nvSpPr>
        <p:spPr>
          <a:xfrm>
            <a:off x="357120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5" name="PlaceHolder 7"/>
          <p:cNvSpPr>
            <a:spLocks noGrp="1"/>
          </p:cNvSpPr>
          <p:nvPr>
            <p:ph type="body"/>
          </p:nvPr>
        </p:nvSpPr>
        <p:spPr>
          <a:xfrm>
            <a:off x="50400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0" name="PlaceHolder 2"/>
          <p:cNvSpPr>
            <a:spLocks noGrp="1"/>
          </p:cNvSpPr>
          <p:nvPr>
            <p:ph type="subTitle"/>
          </p:nvPr>
        </p:nvSpPr>
        <p:spPr>
          <a:xfrm>
            <a:off x="504000" y="1769040"/>
            <a:ext cx="9071280" cy="43840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2" name="PlaceHolder 2"/>
          <p:cNvSpPr>
            <a:spLocks noGrp="1"/>
          </p:cNvSpPr>
          <p:nvPr>
            <p:ph type="body"/>
          </p:nvPr>
        </p:nvSpPr>
        <p:spPr>
          <a:xfrm>
            <a:off x="504000" y="1769040"/>
            <a:ext cx="907128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4"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85" name="PlaceHolder 3"/>
          <p:cNvSpPr>
            <a:spLocks noGrp="1"/>
          </p:cNvSpPr>
          <p:nvPr>
            <p:ph type="body"/>
          </p:nvPr>
        </p:nvSpPr>
        <p:spPr>
          <a:xfrm>
            <a:off x="515232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504000" y="1769040"/>
            <a:ext cx="907128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504000" y="301320"/>
            <a:ext cx="9071280" cy="58503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9"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90" name="PlaceHolder 3"/>
          <p:cNvSpPr>
            <a:spLocks noGrp="1"/>
          </p:cNvSpPr>
          <p:nvPr>
            <p:ph type="body"/>
          </p:nvPr>
        </p:nvSpPr>
        <p:spPr>
          <a:xfrm>
            <a:off x="50400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91" name="PlaceHolder 4"/>
          <p:cNvSpPr>
            <a:spLocks noGrp="1"/>
          </p:cNvSpPr>
          <p:nvPr>
            <p:ph type="body"/>
          </p:nvPr>
        </p:nvSpPr>
        <p:spPr>
          <a:xfrm>
            <a:off x="515232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3"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94"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95"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7"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98"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99" name="PlaceHolder 4"/>
          <p:cNvSpPr>
            <a:spLocks noGrp="1"/>
          </p:cNvSpPr>
          <p:nvPr>
            <p:ph type="body"/>
          </p:nvPr>
        </p:nvSpPr>
        <p:spPr>
          <a:xfrm>
            <a:off x="504000" y="405900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1" name="PlaceHolder 2"/>
          <p:cNvSpPr>
            <a:spLocks noGrp="1"/>
          </p:cNvSpPr>
          <p:nvPr>
            <p:ph type="body"/>
          </p:nvPr>
        </p:nvSpPr>
        <p:spPr>
          <a:xfrm>
            <a:off x="504000" y="176904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02" name="PlaceHolder 3"/>
          <p:cNvSpPr>
            <a:spLocks noGrp="1"/>
          </p:cNvSpPr>
          <p:nvPr>
            <p:ph type="body"/>
          </p:nvPr>
        </p:nvSpPr>
        <p:spPr>
          <a:xfrm>
            <a:off x="504000" y="405900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4"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05"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06"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07" name="PlaceHolder 5"/>
          <p:cNvSpPr>
            <a:spLocks noGrp="1"/>
          </p:cNvSpPr>
          <p:nvPr>
            <p:ph type="body"/>
          </p:nvPr>
        </p:nvSpPr>
        <p:spPr>
          <a:xfrm>
            <a:off x="50400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9" name="PlaceHolder 2"/>
          <p:cNvSpPr>
            <a:spLocks noGrp="1"/>
          </p:cNvSpPr>
          <p:nvPr>
            <p:ph type="body"/>
          </p:nvPr>
        </p:nvSpPr>
        <p:spPr>
          <a:xfrm>
            <a:off x="50400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10" name="PlaceHolder 3"/>
          <p:cNvSpPr>
            <a:spLocks noGrp="1"/>
          </p:cNvSpPr>
          <p:nvPr>
            <p:ph type="body"/>
          </p:nvPr>
        </p:nvSpPr>
        <p:spPr>
          <a:xfrm>
            <a:off x="357120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11" name="PlaceHolder 4"/>
          <p:cNvSpPr>
            <a:spLocks noGrp="1"/>
          </p:cNvSpPr>
          <p:nvPr>
            <p:ph type="body"/>
          </p:nvPr>
        </p:nvSpPr>
        <p:spPr>
          <a:xfrm>
            <a:off x="663804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12" name="PlaceHolder 5"/>
          <p:cNvSpPr>
            <a:spLocks noGrp="1"/>
          </p:cNvSpPr>
          <p:nvPr>
            <p:ph type="body"/>
          </p:nvPr>
        </p:nvSpPr>
        <p:spPr>
          <a:xfrm>
            <a:off x="663804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13" name="PlaceHolder 6"/>
          <p:cNvSpPr>
            <a:spLocks noGrp="1"/>
          </p:cNvSpPr>
          <p:nvPr>
            <p:ph type="body"/>
          </p:nvPr>
        </p:nvSpPr>
        <p:spPr>
          <a:xfrm>
            <a:off x="357120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14" name="PlaceHolder 7"/>
          <p:cNvSpPr>
            <a:spLocks noGrp="1"/>
          </p:cNvSpPr>
          <p:nvPr>
            <p:ph type="body"/>
          </p:nvPr>
        </p:nvSpPr>
        <p:spPr>
          <a:xfrm>
            <a:off x="50400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19" name="PlaceHolder 2"/>
          <p:cNvSpPr>
            <a:spLocks noGrp="1"/>
          </p:cNvSpPr>
          <p:nvPr>
            <p:ph type="subTitle"/>
          </p:nvPr>
        </p:nvSpPr>
        <p:spPr>
          <a:xfrm>
            <a:off x="504000" y="1769040"/>
            <a:ext cx="9071280" cy="43840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1" name="PlaceHolder 2"/>
          <p:cNvSpPr>
            <a:spLocks noGrp="1"/>
          </p:cNvSpPr>
          <p:nvPr>
            <p:ph type="body"/>
          </p:nvPr>
        </p:nvSpPr>
        <p:spPr>
          <a:xfrm>
            <a:off x="504000" y="1769040"/>
            <a:ext cx="907128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515232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3"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24" name="PlaceHolder 3"/>
          <p:cNvSpPr>
            <a:spLocks noGrp="1"/>
          </p:cNvSpPr>
          <p:nvPr>
            <p:ph type="body"/>
          </p:nvPr>
        </p:nvSpPr>
        <p:spPr>
          <a:xfrm>
            <a:off x="515232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504000" y="301320"/>
            <a:ext cx="9071280" cy="58503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8"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29" name="PlaceHolder 3"/>
          <p:cNvSpPr>
            <a:spLocks noGrp="1"/>
          </p:cNvSpPr>
          <p:nvPr>
            <p:ph type="body"/>
          </p:nvPr>
        </p:nvSpPr>
        <p:spPr>
          <a:xfrm>
            <a:off x="50400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0" name="PlaceHolder 4"/>
          <p:cNvSpPr>
            <a:spLocks noGrp="1"/>
          </p:cNvSpPr>
          <p:nvPr>
            <p:ph type="body"/>
          </p:nvPr>
        </p:nvSpPr>
        <p:spPr>
          <a:xfrm>
            <a:off x="515232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2"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3"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4"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6"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7"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8" name="PlaceHolder 4"/>
          <p:cNvSpPr>
            <a:spLocks noGrp="1"/>
          </p:cNvSpPr>
          <p:nvPr>
            <p:ph type="body"/>
          </p:nvPr>
        </p:nvSpPr>
        <p:spPr>
          <a:xfrm>
            <a:off x="504000" y="405900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0" name="PlaceHolder 2"/>
          <p:cNvSpPr>
            <a:spLocks noGrp="1"/>
          </p:cNvSpPr>
          <p:nvPr>
            <p:ph type="body"/>
          </p:nvPr>
        </p:nvSpPr>
        <p:spPr>
          <a:xfrm>
            <a:off x="504000" y="176904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1" name="PlaceHolder 3"/>
          <p:cNvSpPr>
            <a:spLocks noGrp="1"/>
          </p:cNvSpPr>
          <p:nvPr>
            <p:ph type="body"/>
          </p:nvPr>
        </p:nvSpPr>
        <p:spPr>
          <a:xfrm>
            <a:off x="504000" y="405900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3"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4"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5"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6" name="PlaceHolder 5"/>
          <p:cNvSpPr>
            <a:spLocks noGrp="1"/>
          </p:cNvSpPr>
          <p:nvPr>
            <p:ph type="body"/>
          </p:nvPr>
        </p:nvSpPr>
        <p:spPr>
          <a:xfrm>
            <a:off x="50400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8" name="PlaceHolder 2"/>
          <p:cNvSpPr>
            <a:spLocks noGrp="1"/>
          </p:cNvSpPr>
          <p:nvPr>
            <p:ph type="body"/>
          </p:nvPr>
        </p:nvSpPr>
        <p:spPr>
          <a:xfrm>
            <a:off x="50400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9" name="PlaceHolder 3"/>
          <p:cNvSpPr>
            <a:spLocks noGrp="1"/>
          </p:cNvSpPr>
          <p:nvPr>
            <p:ph type="body"/>
          </p:nvPr>
        </p:nvSpPr>
        <p:spPr>
          <a:xfrm>
            <a:off x="357120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0" name="PlaceHolder 4"/>
          <p:cNvSpPr>
            <a:spLocks noGrp="1"/>
          </p:cNvSpPr>
          <p:nvPr>
            <p:ph type="body"/>
          </p:nvPr>
        </p:nvSpPr>
        <p:spPr>
          <a:xfrm>
            <a:off x="6638040" y="176904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1" name="PlaceHolder 5"/>
          <p:cNvSpPr>
            <a:spLocks noGrp="1"/>
          </p:cNvSpPr>
          <p:nvPr>
            <p:ph type="body"/>
          </p:nvPr>
        </p:nvSpPr>
        <p:spPr>
          <a:xfrm>
            <a:off x="663804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2" name="PlaceHolder 6"/>
          <p:cNvSpPr>
            <a:spLocks noGrp="1"/>
          </p:cNvSpPr>
          <p:nvPr>
            <p:ph type="body"/>
          </p:nvPr>
        </p:nvSpPr>
        <p:spPr>
          <a:xfrm>
            <a:off x="357120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53" name="PlaceHolder 7"/>
          <p:cNvSpPr>
            <a:spLocks noGrp="1"/>
          </p:cNvSpPr>
          <p:nvPr>
            <p:ph type="body"/>
          </p:nvPr>
        </p:nvSpPr>
        <p:spPr>
          <a:xfrm>
            <a:off x="504000" y="4059000"/>
            <a:ext cx="29206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1280" cy="58503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50400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515232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504000" y="4059000"/>
            <a:ext cx="9071280" cy="20908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280" cy="1261800"/>
          </a:xfrm>
          <a:prstGeom prst="rect">
            <a:avLst/>
          </a:prstGeom>
        </p:spPr>
        <p:txBody>
          <a:bodyPr lIns="0" tIns="0" rIns="0" bIns="0" anchor="ctr"/>
          <a:lstStyle/>
          <a:p>
            <a:r>
              <a:rPr lang="en-US" sz="18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1280" cy="1261800"/>
          </a:xfrm>
          <a:prstGeom prst="rect">
            <a:avLst/>
          </a:prstGeom>
        </p:spPr>
        <p:txBody>
          <a:bodyPr lIns="0" tIns="0" rIns="0" bIns="0" anchor="ctr"/>
          <a:lstStyle/>
          <a:p>
            <a:r>
              <a:rPr lang="en-US" sz="1800" b="0" strike="noStrike" spc="-1">
                <a:solidFill>
                  <a:srgbClr val="000000"/>
                </a:solidFill>
                <a:uFill>
                  <a:solidFill>
                    <a:srgbClr val="FFFFFF"/>
                  </a:solidFill>
                </a:uFill>
                <a:latin typeface="Arial"/>
              </a:rPr>
              <a:t>Click to edit the title text format</a:t>
            </a:r>
          </a:p>
        </p:txBody>
      </p:sp>
      <p:sp>
        <p:nvSpPr>
          <p:cNvPr id="39" name="PlaceHolder 2"/>
          <p:cNvSpPr>
            <a:spLocks noGrp="1"/>
          </p:cNvSpPr>
          <p:nvPr>
            <p:ph type="body"/>
          </p:nvPr>
        </p:nvSpPr>
        <p:spPr>
          <a:xfrm>
            <a:off x="504000" y="1769040"/>
            <a:ext cx="907128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301320"/>
            <a:ext cx="9071280" cy="1261800"/>
          </a:xfrm>
          <a:prstGeom prst="rect">
            <a:avLst/>
          </a:prstGeom>
        </p:spPr>
        <p:txBody>
          <a:bodyPr lIns="0" tIns="0" rIns="0" bIns="0" anchor="ctr"/>
          <a:lstStyle/>
          <a:p>
            <a:r>
              <a:rPr lang="en-US" sz="1800" b="0" strike="noStrike" spc="-1">
                <a:solidFill>
                  <a:srgbClr val="000000"/>
                </a:solidFill>
                <a:uFill>
                  <a:solidFill>
                    <a:srgbClr val="FFFFFF"/>
                  </a:solidFill>
                </a:uFill>
                <a:latin typeface="Arial"/>
              </a:rPr>
              <a:t>Click to edit the title text format</a:t>
            </a:r>
          </a:p>
        </p:txBody>
      </p:sp>
      <p:sp>
        <p:nvSpPr>
          <p:cNvPr id="77" name="PlaceHolder 2"/>
          <p:cNvSpPr>
            <a:spLocks noGrp="1"/>
          </p:cNvSpPr>
          <p:nvPr>
            <p:ph type="body"/>
          </p:nvPr>
        </p:nvSpPr>
        <p:spPr>
          <a:xfrm>
            <a:off x="504000" y="1769040"/>
            <a:ext cx="442656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
        <p:nvSpPr>
          <p:cNvPr id="78" name="PlaceHolder 3"/>
          <p:cNvSpPr>
            <a:spLocks noGrp="1"/>
          </p:cNvSpPr>
          <p:nvPr>
            <p:ph type="body"/>
          </p:nvPr>
        </p:nvSpPr>
        <p:spPr>
          <a:xfrm>
            <a:off x="5152680" y="1769040"/>
            <a:ext cx="442656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301320"/>
            <a:ext cx="9071280" cy="1261800"/>
          </a:xfrm>
          <a:prstGeom prst="rect">
            <a:avLst/>
          </a:prstGeom>
        </p:spPr>
        <p:txBody>
          <a:bodyPr lIns="0" tIns="0" rIns="0" bIns="0" anchor="ctr"/>
          <a:lstStyle/>
          <a:p>
            <a:r>
              <a:rPr lang="en-US" sz="1800" b="0" strike="noStrike" spc="-1">
                <a:solidFill>
                  <a:srgbClr val="000000"/>
                </a:solidFill>
                <a:uFill>
                  <a:solidFill>
                    <a:srgbClr val="FFFFFF"/>
                  </a:solidFill>
                </a:uFill>
                <a:latin typeface="Arial"/>
              </a:rPr>
              <a:t>Click to edit the title text format</a:t>
            </a:r>
          </a:p>
        </p:txBody>
      </p:sp>
      <p:sp>
        <p:nvSpPr>
          <p:cNvPr id="116" name="PlaceHolder 2"/>
          <p:cNvSpPr>
            <a:spLocks noGrp="1"/>
          </p:cNvSpPr>
          <p:nvPr>
            <p:ph type="body"/>
          </p:nvPr>
        </p:nvSpPr>
        <p:spPr>
          <a:xfrm>
            <a:off x="504000" y="1769040"/>
            <a:ext cx="9071280" cy="2090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
        <p:nvSpPr>
          <p:cNvPr id="117" name="PlaceHolder 3"/>
          <p:cNvSpPr>
            <a:spLocks noGrp="1"/>
          </p:cNvSpPr>
          <p:nvPr>
            <p:ph type="body"/>
          </p:nvPr>
        </p:nvSpPr>
        <p:spPr>
          <a:xfrm>
            <a:off x="504000" y="4059360"/>
            <a:ext cx="9071280" cy="2090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program@lwv-va.org"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158"/>
          <p:cNvPicPr/>
          <p:nvPr/>
        </p:nvPicPr>
        <p:blipFill>
          <a:blip r:embed="rId3"/>
          <a:stretch/>
        </p:blipFill>
        <p:spPr>
          <a:xfrm>
            <a:off x="1642680" y="19440"/>
            <a:ext cx="6840000" cy="7559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Virginia Regulatory Town Hall</a:t>
            </a:r>
          </a:p>
        </p:txBody>
      </p:sp>
      <p:pic>
        <p:nvPicPr>
          <p:cNvPr id="182" name="Picture 181"/>
          <p:cNvPicPr/>
          <p:nvPr/>
        </p:nvPicPr>
        <p:blipFill>
          <a:blip r:embed="rId3"/>
          <a:stretch/>
        </p:blipFill>
        <p:spPr>
          <a:xfrm>
            <a:off x="1554480" y="1737360"/>
            <a:ext cx="7932600" cy="5668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Legacy Injustice</a:t>
            </a:r>
          </a:p>
        </p:txBody>
      </p:sp>
      <p:sp>
        <p:nvSpPr>
          <p:cNvPr id="184" name="CustomShape 2"/>
          <p:cNvSpPr/>
          <p:nvPr/>
        </p:nvSpPr>
        <p:spPr>
          <a:xfrm>
            <a:off x="504000" y="1769040"/>
            <a:ext cx="9071280" cy="2090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38000"/>
              </a:lnSpc>
            </a:pPr>
            <a:r>
              <a:rPr lang="en-US" sz="1800" b="0" strike="noStrike" spc="-1">
                <a:solidFill>
                  <a:srgbClr val="00000A"/>
                </a:solidFill>
                <a:uFill>
                  <a:solidFill>
                    <a:srgbClr val="FFFFFF"/>
                  </a:solidFill>
                </a:uFill>
                <a:latin typeface="Arial"/>
              </a:rPr>
              <a:t>Environmental burdens have been greatest for those who have received the least benefit.</a:t>
            </a:r>
            <a:endParaRPr lang="en-US" sz="1800" b="0" strike="noStrike" spc="-1">
              <a:solidFill>
                <a:srgbClr val="000000"/>
              </a:solidFill>
              <a:uFill>
                <a:solidFill>
                  <a:srgbClr val="FFFFFF"/>
                </a:solidFill>
              </a:uFill>
              <a:latin typeface="Arial"/>
            </a:endParaRPr>
          </a:p>
        </p:txBody>
      </p:sp>
      <p:pic>
        <p:nvPicPr>
          <p:cNvPr id="185" name="Picture 184"/>
          <p:cNvPicPr/>
          <p:nvPr/>
        </p:nvPicPr>
        <p:blipFill>
          <a:blip r:embed="rId3"/>
          <a:stretch/>
        </p:blipFill>
        <p:spPr>
          <a:xfrm>
            <a:off x="504000" y="2185560"/>
            <a:ext cx="4412520" cy="3209040"/>
          </a:xfrm>
          <a:prstGeom prst="rect">
            <a:avLst/>
          </a:prstGeom>
          <a:ln>
            <a:noFill/>
          </a:ln>
        </p:spPr>
      </p:pic>
      <p:pic>
        <p:nvPicPr>
          <p:cNvPr id="186" name="Picture 185"/>
          <p:cNvPicPr/>
          <p:nvPr/>
        </p:nvPicPr>
        <p:blipFill>
          <a:blip r:embed="rId4"/>
          <a:stretch/>
        </p:blipFill>
        <p:spPr>
          <a:xfrm>
            <a:off x="5212080" y="2743200"/>
            <a:ext cx="4181760" cy="4243320"/>
          </a:xfrm>
          <a:prstGeom prst="rect">
            <a:avLst/>
          </a:prstGeom>
          <a:ln>
            <a:noFill/>
          </a:ln>
        </p:spPr>
      </p:pic>
      <p:sp>
        <p:nvSpPr>
          <p:cNvPr id="187" name="CustomShape 3"/>
          <p:cNvSpPr/>
          <p:nvPr/>
        </p:nvSpPr>
        <p:spPr>
          <a:xfrm>
            <a:off x="1737360" y="5508720"/>
            <a:ext cx="2011320" cy="3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600" b="0" strike="noStrike" spc="-1">
                <a:solidFill>
                  <a:srgbClr val="000000"/>
                </a:solidFill>
                <a:uFill>
                  <a:solidFill>
                    <a:srgbClr val="FFFFFF"/>
                  </a:solidFill>
                </a:uFill>
                <a:latin typeface="Arial"/>
              </a:rPr>
              <a:t>Redlining Richmond</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Cumulative Impacts</a:t>
            </a:r>
          </a:p>
        </p:txBody>
      </p:sp>
      <p:pic>
        <p:nvPicPr>
          <p:cNvPr id="189" name="Picture 188"/>
          <p:cNvPicPr/>
          <p:nvPr/>
        </p:nvPicPr>
        <p:blipFill>
          <a:blip r:embed="rId3"/>
          <a:stretch/>
        </p:blipFill>
        <p:spPr>
          <a:xfrm>
            <a:off x="457200" y="1828800"/>
            <a:ext cx="4426560" cy="3573360"/>
          </a:xfrm>
          <a:prstGeom prst="rect">
            <a:avLst/>
          </a:prstGeom>
          <a:ln>
            <a:noFill/>
          </a:ln>
        </p:spPr>
      </p:pic>
      <p:pic>
        <p:nvPicPr>
          <p:cNvPr id="190" name="Picture 189"/>
          <p:cNvPicPr/>
          <p:nvPr/>
        </p:nvPicPr>
        <p:blipFill>
          <a:blip r:embed="rId4"/>
          <a:stretch/>
        </p:blipFill>
        <p:spPr>
          <a:xfrm>
            <a:off x="4969440" y="2834640"/>
            <a:ext cx="4631400" cy="3679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More than Pollution, </a:t>
            </a:r>
            <a:r>
              <a:rPr lang="en-US" sz="4400" b="0" i="1" strike="noStrike" spc="-1">
                <a:solidFill>
                  <a:srgbClr val="000000"/>
                </a:solidFill>
                <a:uFill>
                  <a:solidFill>
                    <a:srgbClr val="FFFFFF"/>
                  </a:solidFill>
                </a:uFill>
                <a:latin typeface="Arial"/>
              </a:rPr>
              <a:t>All</a:t>
            </a:r>
            <a:r>
              <a:rPr lang="en-US" sz="4400" b="0" strike="noStrike" spc="-1">
                <a:solidFill>
                  <a:srgbClr val="000000"/>
                </a:solidFill>
                <a:uFill>
                  <a:solidFill>
                    <a:srgbClr val="FFFFFF"/>
                  </a:solidFill>
                </a:uFill>
                <a:latin typeface="Arial"/>
              </a:rPr>
              <a:t> Effects</a:t>
            </a:r>
          </a:p>
        </p:txBody>
      </p:sp>
      <p:pic>
        <p:nvPicPr>
          <p:cNvPr id="192" name="Picture 191"/>
          <p:cNvPicPr/>
          <p:nvPr/>
        </p:nvPicPr>
        <p:blipFill>
          <a:blip r:embed="rId3"/>
          <a:stretch/>
        </p:blipFill>
        <p:spPr>
          <a:xfrm>
            <a:off x="4804560" y="4583880"/>
            <a:ext cx="3607560" cy="2090880"/>
          </a:xfrm>
          <a:prstGeom prst="rect">
            <a:avLst/>
          </a:prstGeom>
          <a:ln>
            <a:noFill/>
          </a:ln>
        </p:spPr>
      </p:pic>
      <p:sp>
        <p:nvSpPr>
          <p:cNvPr id="193" name="CustomShape 2"/>
          <p:cNvSpPr/>
          <p:nvPr/>
        </p:nvSpPr>
        <p:spPr>
          <a:xfrm>
            <a:off x="504000" y="4059360"/>
            <a:ext cx="9071280" cy="2090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en-US" sz="1800" b="0" strike="noStrike" spc="-1">
              <a:solidFill>
                <a:srgbClr val="000000"/>
              </a:solidFill>
              <a:uFill>
                <a:solidFill>
                  <a:srgbClr val="FFFFFF"/>
                </a:solidFill>
              </a:uFill>
              <a:latin typeface="Arial"/>
            </a:endParaRPr>
          </a:p>
          <a:p>
            <a:pPr>
              <a:lnSpc>
                <a:spcPct val="100000"/>
              </a:lnSpc>
              <a:spcBef>
                <a:spcPts val="1417"/>
              </a:spcBef>
            </a:pPr>
            <a:endParaRPr lang="en-US" sz="1800" b="0" strike="noStrike" spc="-1">
              <a:solidFill>
                <a:srgbClr val="000000"/>
              </a:solidFill>
              <a:uFill>
                <a:solidFill>
                  <a:srgbClr val="FFFFFF"/>
                </a:solidFill>
              </a:uFill>
              <a:latin typeface="Arial"/>
            </a:endParaRPr>
          </a:p>
          <a:p>
            <a:pPr marL="432000" indent="-323640">
              <a:lnSpc>
                <a:spcPct val="100000"/>
              </a:lnSpc>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Loss of </a:t>
            </a:r>
          </a:p>
          <a:p>
            <a:pPr marL="432000" indent="-323640">
              <a:lnSpc>
                <a:spcPct val="100000"/>
              </a:lnSpc>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historical connection</a:t>
            </a:r>
          </a:p>
        </p:txBody>
      </p:sp>
      <p:pic>
        <p:nvPicPr>
          <p:cNvPr id="194" name="Picture 193"/>
          <p:cNvPicPr/>
          <p:nvPr/>
        </p:nvPicPr>
        <p:blipFill>
          <a:blip r:embed="rId4"/>
          <a:stretch/>
        </p:blipFill>
        <p:spPr>
          <a:xfrm>
            <a:off x="1052280" y="1528200"/>
            <a:ext cx="3702240" cy="2952000"/>
          </a:xfrm>
          <a:prstGeom prst="rect">
            <a:avLst/>
          </a:prstGeom>
          <a:ln>
            <a:noFill/>
          </a:ln>
        </p:spPr>
      </p:pic>
      <p:sp>
        <p:nvSpPr>
          <p:cNvPr id="195" name="CustomShape 3"/>
          <p:cNvSpPr/>
          <p:nvPr/>
        </p:nvSpPr>
        <p:spPr>
          <a:xfrm>
            <a:off x="4846320" y="2651760"/>
            <a:ext cx="3291480" cy="548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nSpc>
                <a:spcPct val="100000"/>
              </a:lnSpc>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Noise, odors...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Meaningful Involvement</a:t>
            </a:r>
          </a:p>
        </p:txBody>
      </p:sp>
      <p:pic>
        <p:nvPicPr>
          <p:cNvPr id="197" name="Picture 196"/>
          <p:cNvPicPr/>
          <p:nvPr/>
        </p:nvPicPr>
        <p:blipFill>
          <a:blip r:embed="rId3"/>
          <a:stretch/>
        </p:blipFill>
        <p:spPr>
          <a:xfrm>
            <a:off x="503640" y="2300040"/>
            <a:ext cx="4426560" cy="3321360"/>
          </a:xfrm>
          <a:prstGeom prst="rect">
            <a:avLst/>
          </a:prstGeom>
          <a:ln>
            <a:noFill/>
          </a:ln>
        </p:spPr>
      </p:pic>
      <p:sp>
        <p:nvSpPr>
          <p:cNvPr id="198" name="CustomShape 2"/>
          <p:cNvSpPr/>
          <p:nvPr/>
        </p:nvSpPr>
        <p:spPr>
          <a:xfrm>
            <a:off x="5152680" y="1769040"/>
            <a:ext cx="4426560" cy="43840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en-US" sz="1800" b="0" strike="noStrike" spc="-1">
              <a:solidFill>
                <a:srgbClr val="000000"/>
              </a:solidFill>
              <a:uFill>
                <a:solidFill>
                  <a:srgbClr val="FFFFFF"/>
                </a:solidFill>
              </a:uFill>
              <a:latin typeface="Arial"/>
            </a:endParaRPr>
          </a:p>
          <a:p>
            <a:pPr marL="432000" indent="-323640">
              <a:lnSpc>
                <a:spcPct val="100000"/>
              </a:lnSpc>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Early in the process</a:t>
            </a:r>
          </a:p>
          <a:p>
            <a:pPr marL="432000" indent="-323640">
              <a:lnSpc>
                <a:spcPct val="100000"/>
              </a:lnSpc>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Shapes the outcome</a:t>
            </a:r>
          </a:p>
          <a:p>
            <a:pPr marL="432000" indent="-323640">
              <a:lnSpc>
                <a:spcPct val="100000"/>
              </a:lnSpc>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Outreach to all stakeholders</a:t>
            </a:r>
          </a:p>
          <a:p>
            <a:pPr marL="432000" indent="-323640">
              <a:lnSpc>
                <a:spcPct val="100000"/>
              </a:lnSpc>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Timely, accessible, understandable information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822960" y="457200"/>
            <a:ext cx="886932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solidFill>
                  <a:srgbClr val="000000"/>
                </a:solidFill>
                <a:uFill>
                  <a:solidFill>
                    <a:srgbClr val="FFFFFF"/>
                  </a:solidFill>
                </a:uFill>
                <a:latin typeface="Arial"/>
              </a:rPr>
              <a:t>Implement DEQ’s </a:t>
            </a:r>
            <a:r>
              <a:rPr lang="en-US" sz="3200" b="0" i="1" strike="noStrike" spc="-1">
                <a:solidFill>
                  <a:srgbClr val="000000"/>
                </a:solidFill>
                <a:uFill>
                  <a:solidFill>
                    <a:srgbClr val="FFFFFF"/>
                  </a:solidFill>
                </a:uFill>
                <a:latin typeface="Arial"/>
              </a:rPr>
              <a:t>Environmental Justice Study</a:t>
            </a:r>
            <a:endParaRPr lang="en-US" sz="3200" b="0" strike="noStrike" spc="-1">
              <a:solidFill>
                <a:srgbClr val="000000"/>
              </a:solidFill>
              <a:uFill>
                <a:solidFill>
                  <a:srgbClr val="FFFFFF"/>
                </a:solidFill>
              </a:uFill>
              <a:latin typeface="Arial"/>
            </a:endParaRPr>
          </a:p>
        </p:txBody>
      </p:sp>
      <p:pic>
        <p:nvPicPr>
          <p:cNvPr id="200" name="Picture 199"/>
          <p:cNvPicPr/>
          <p:nvPr/>
        </p:nvPicPr>
        <p:blipFill>
          <a:blip r:embed="rId3"/>
          <a:stretch/>
        </p:blipFill>
        <p:spPr>
          <a:xfrm>
            <a:off x="546120" y="2011680"/>
            <a:ext cx="6285240" cy="4228560"/>
          </a:xfrm>
          <a:prstGeom prst="rect">
            <a:avLst/>
          </a:prstGeom>
          <a:ln>
            <a:noFill/>
          </a:ln>
        </p:spPr>
      </p:pic>
      <p:pic>
        <p:nvPicPr>
          <p:cNvPr id="201" name="Picture 200"/>
          <p:cNvPicPr/>
          <p:nvPr/>
        </p:nvPicPr>
        <p:blipFill>
          <a:blip r:embed="rId4"/>
          <a:stretch/>
        </p:blipFill>
        <p:spPr>
          <a:xfrm>
            <a:off x="7028280" y="3383280"/>
            <a:ext cx="2610360" cy="3328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Information-Sharing &amp; Coordination</a:t>
            </a:r>
          </a:p>
        </p:txBody>
      </p:sp>
      <p:pic>
        <p:nvPicPr>
          <p:cNvPr id="203" name="Picture 202"/>
          <p:cNvPicPr/>
          <p:nvPr/>
        </p:nvPicPr>
        <p:blipFill>
          <a:blip r:embed="rId3"/>
          <a:stretch/>
        </p:blipFill>
        <p:spPr>
          <a:xfrm>
            <a:off x="576000" y="1566360"/>
            <a:ext cx="5184360" cy="4224960"/>
          </a:xfrm>
          <a:prstGeom prst="rect">
            <a:avLst/>
          </a:prstGeom>
          <a:ln>
            <a:noFill/>
          </a:ln>
        </p:spPr>
      </p:pic>
      <p:pic>
        <p:nvPicPr>
          <p:cNvPr id="204" name="Picture 203"/>
          <p:cNvPicPr/>
          <p:nvPr/>
        </p:nvPicPr>
        <p:blipFill>
          <a:blip r:embed="rId4"/>
          <a:stretch/>
        </p:blipFill>
        <p:spPr>
          <a:xfrm>
            <a:off x="5177160" y="4663440"/>
            <a:ext cx="4515120" cy="2444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Provide Expertise</a:t>
            </a:r>
          </a:p>
        </p:txBody>
      </p:sp>
      <p:pic>
        <p:nvPicPr>
          <p:cNvPr id="206" name="Picture 205"/>
          <p:cNvPicPr/>
          <p:nvPr/>
        </p:nvPicPr>
        <p:blipFill>
          <a:blip r:embed="rId3"/>
          <a:stretch/>
        </p:blipFill>
        <p:spPr>
          <a:xfrm>
            <a:off x="1920240" y="1768680"/>
            <a:ext cx="6217560" cy="4942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Independent Environmental Justice Analysis</a:t>
            </a:r>
          </a:p>
        </p:txBody>
      </p:sp>
      <p:pic>
        <p:nvPicPr>
          <p:cNvPr id="208" name="Picture 207"/>
          <p:cNvPicPr/>
          <p:nvPr/>
        </p:nvPicPr>
        <p:blipFill>
          <a:blip r:embed="rId3"/>
          <a:stretch/>
        </p:blipFill>
        <p:spPr>
          <a:xfrm>
            <a:off x="548640" y="1737360"/>
            <a:ext cx="4298400" cy="2782800"/>
          </a:xfrm>
          <a:prstGeom prst="rect">
            <a:avLst/>
          </a:prstGeom>
          <a:ln>
            <a:noFill/>
          </a:ln>
        </p:spPr>
      </p:pic>
      <p:pic>
        <p:nvPicPr>
          <p:cNvPr id="209" name="Picture 208"/>
          <p:cNvPicPr/>
          <p:nvPr/>
        </p:nvPicPr>
        <p:blipFill>
          <a:blip r:embed="rId4"/>
          <a:stretch/>
        </p:blipFill>
        <p:spPr>
          <a:xfrm>
            <a:off x="1050480" y="3447000"/>
            <a:ext cx="2789640" cy="2679120"/>
          </a:xfrm>
          <a:prstGeom prst="rect">
            <a:avLst/>
          </a:prstGeom>
          <a:ln>
            <a:noFill/>
          </a:ln>
        </p:spPr>
      </p:pic>
      <p:pic>
        <p:nvPicPr>
          <p:cNvPr id="210" name="Picture 209"/>
          <p:cNvPicPr/>
          <p:nvPr/>
        </p:nvPicPr>
        <p:blipFill>
          <a:blip r:embed="rId5"/>
          <a:stretch/>
        </p:blipFill>
        <p:spPr>
          <a:xfrm>
            <a:off x="6309360" y="1542960"/>
            <a:ext cx="3382560" cy="3485880"/>
          </a:xfrm>
          <a:prstGeom prst="rect">
            <a:avLst/>
          </a:prstGeom>
          <a:ln>
            <a:noFill/>
          </a:ln>
        </p:spPr>
      </p:pic>
      <p:pic>
        <p:nvPicPr>
          <p:cNvPr id="211" name="Picture 210"/>
          <p:cNvPicPr/>
          <p:nvPr/>
        </p:nvPicPr>
        <p:blipFill>
          <a:blip r:embed="rId6"/>
          <a:stretch/>
        </p:blipFill>
        <p:spPr>
          <a:xfrm>
            <a:off x="5127840" y="3657600"/>
            <a:ext cx="3924360" cy="3484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Next Step, Consensus</a:t>
            </a:r>
          </a:p>
        </p:txBody>
      </p:sp>
      <p:sp>
        <p:nvSpPr>
          <p:cNvPr id="213" name="CustomShape 2"/>
          <p:cNvSpPr/>
          <p:nvPr/>
        </p:nvSpPr>
        <p:spPr>
          <a:xfrm>
            <a:off x="504000" y="1769040"/>
            <a:ext cx="4426560" cy="43840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en-US" sz="1800" b="0" strike="noStrike" spc="-1">
              <a:solidFill>
                <a:srgbClr val="000000"/>
              </a:solidFill>
              <a:uFill>
                <a:solidFill>
                  <a:srgbClr val="FFFFFF"/>
                </a:solidFill>
              </a:uFill>
              <a:latin typeface="Arial"/>
            </a:endParaRPr>
          </a:p>
          <a:p>
            <a:pPr marL="432000" indent="-323640">
              <a:lnSpc>
                <a:spcPct val="100000"/>
              </a:lnSpc>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“Action without study is fatal. Study without action is futile.”</a:t>
            </a:r>
          </a:p>
          <a:p>
            <a:pPr marL="432000" indent="-323640">
              <a:lnSpc>
                <a:spcPct val="100000"/>
              </a:lnSpc>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 Mary Ritter Beard,</a:t>
            </a:r>
          </a:p>
          <a:p>
            <a:pPr marL="432000" indent="-323640">
              <a:lnSpc>
                <a:spcPct val="100000"/>
              </a:lnSpc>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suffragist</a:t>
            </a:r>
          </a:p>
          <a:p>
            <a:pPr>
              <a:lnSpc>
                <a:spcPct val="100000"/>
              </a:lnSpc>
              <a:spcBef>
                <a:spcPts val="1417"/>
              </a:spcBef>
            </a:pPr>
            <a:endParaRPr lang="en-US" sz="3200" b="0" strike="noStrike" spc="-1">
              <a:solidFill>
                <a:srgbClr val="000000"/>
              </a:solidFill>
              <a:uFill>
                <a:solidFill>
                  <a:srgbClr val="FFFFFF"/>
                </a:solidFill>
              </a:uFill>
              <a:latin typeface="Arial"/>
            </a:endParaRPr>
          </a:p>
        </p:txBody>
      </p:sp>
      <p:pic>
        <p:nvPicPr>
          <p:cNvPr id="214" name="Picture 213"/>
          <p:cNvPicPr/>
          <p:nvPr/>
        </p:nvPicPr>
        <p:blipFill>
          <a:blip r:embed="rId3"/>
          <a:stretch/>
        </p:blipFill>
        <p:spPr>
          <a:xfrm>
            <a:off x="5598000" y="1768680"/>
            <a:ext cx="3535200" cy="4384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1" strike="noStrike" spc="-1">
                <a:solidFill>
                  <a:srgbClr val="000000"/>
                </a:solidFill>
                <a:uFill>
                  <a:solidFill>
                    <a:srgbClr val="FFFFFF"/>
                  </a:solidFill>
                </a:uFill>
                <a:latin typeface="Arial"/>
                <a:ea typeface="Microsoft YaHei"/>
              </a:rPr>
              <a:t>What’s a Study for?</a:t>
            </a:r>
            <a:endParaRPr lang="en-US" sz="4400" b="0" strike="noStrike" spc="-1">
              <a:solidFill>
                <a:srgbClr val="000000"/>
              </a:solidFill>
              <a:uFill>
                <a:solidFill>
                  <a:srgbClr val="FFFFFF"/>
                </a:solidFill>
              </a:uFill>
              <a:latin typeface="Arial"/>
            </a:endParaRPr>
          </a:p>
        </p:txBody>
      </p:sp>
      <p:pic>
        <p:nvPicPr>
          <p:cNvPr id="161" name="Picture 160"/>
          <p:cNvPicPr/>
          <p:nvPr/>
        </p:nvPicPr>
        <p:blipFill>
          <a:blip r:embed="rId3"/>
          <a:stretch/>
        </p:blipFill>
        <p:spPr>
          <a:xfrm>
            <a:off x="2205720" y="1833480"/>
            <a:ext cx="5840640" cy="4384080"/>
          </a:xfrm>
          <a:prstGeom prst="rect">
            <a:avLst/>
          </a:prstGeom>
          <a:ln>
            <a:noFill/>
          </a:ln>
        </p:spPr>
      </p:pic>
      <p:sp>
        <p:nvSpPr>
          <p:cNvPr id="162" name="CustomShape 2"/>
          <p:cNvSpPr/>
          <p:nvPr/>
        </p:nvSpPr>
        <p:spPr>
          <a:xfrm>
            <a:off x="4206240" y="5943600"/>
            <a:ext cx="2011320" cy="3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b="0" strike="noStrike" spc="-1">
                <a:solidFill>
                  <a:srgbClr val="000000"/>
                </a:solidFill>
                <a:uFill>
                  <a:solidFill>
                    <a:srgbClr val="FFFFFF"/>
                  </a:solidFill>
                </a:uFill>
                <a:latin typeface="Arial"/>
              </a:rPr>
              <a:t> League Program</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Questions?</a:t>
            </a:r>
          </a:p>
        </p:txBody>
      </p:sp>
      <p:sp>
        <p:nvSpPr>
          <p:cNvPr id="216" name="CustomShape 2"/>
          <p:cNvSpPr/>
          <p:nvPr/>
        </p:nvSpPr>
        <p:spPr>
          <a:xfrm>
            <a:off x="504000" y="1769040"/>
            <a:ext cx="9071280" cy="43840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endParaRPr lang="en-US" sz="1800" b="0" strike="noStrike" spc="-1">
              <a:solidFill>
                <a:srgbClr val="000000"/>
              </a:solidFill>
              <a:uFill>
                <a:solidFill>
                  <a:srgbClr val="FFFFFF"/>
                </a:solidFill>
              </a:uFill>
              <a:latin typeface="Arial"/>
            </a:endParaRPr>
          </a:p>
          <a:p>
            <a:pPr>
              <a:lnSpc>
                <a:spcPct val="100000"/>
              </a:lnSpc>
              <a:spcBef>
                <a:spcPts val="1417"/>
              </a:spcBef>
            </a:pPr>
            <a:endParaRPr lang="en-US" sz="1800" b="0" strike="noStrike" spc="-1">
              <a:solidFill>
                <a:srgbClr val="000000"/>
              </a:solidFill>
              <a:uFill>
                <a:solidFill>
                  <a:srgbClr val="FFFFFF"/>
                </a:solidFill>
              </a:uFill>
              <a:latin typeface="Arial"/>
            </a:endParaRPr>
          </a:p>
          <a:p>
            <a:pPr>
              <a:lnSpc>
                <a:spcPct val="100000"/>
              </a:lnSpc>
              <a:spcBef>
                <a:spcPts val="1417"/>
              </a:spcBef>
            </a:pPr>
            <a:endParaRPr lang="en-US" sz="1800" b="0" strike="noStrike" spc="-1">
              <a:solidFill>
                <a:srgbClr val="000000"/>
              </a:solidFill>
              <a:uFill>
                <a:solidFill>
                  <a:srgbClr val="FFFFFF"/>
                </a:solidFill>
              </a:uFill>
              <a:latin typeface="Arial"/>
            </a:endParaRPr>
          </a:p>
          <a:p>
            <a:pPr>
              <a:lnSpc>
                <a:spcPct val="100000"/>
              </a:lnSpc>
              <a:spcBef>
                <a:spcPts val="1417"/>
              </a:spcBef>
            </a:pPr>
            <a:endParaRPr lang="en-US" sz="1800" b="0" strike="noStrike" spc="-1">
              <a:solidFill>
                <a:srgbClr val="000000"/>
              </a:solidFill>
              <a:uFill>
                <a:solidFill>
                  <a:srgbClr val="FFFFFF"/>
                </a:solidFill>
              </a:uFill>
              <a:latin typeface="Arial"/>
            </a:endParaRPr>
          </a:p>
        </p:txBody>
      </p:sp>
      <p:sp>
        <p:nvSpPr>
          <p:cNvPr id="217" name="CustomShape 3"/>
          <p:cNvSpPr/>
          <p:nvPr/>
        </p:nvSpPr>
        <p:spPr>
          <a:xfrm>
            <a:off x="1005840" y="4663440"/>
            <a:ext cx="7772040" cy="3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b="0" strike="noStrike" spc="-1">
                <a:solidFill>
                  <a:srgbClr val="000000"/>
                </a:solidFill>
                <a:uFill>
                  <a:solidFill>
                    <a:srgbClr val="FFFFFF"/>
                  </a:solidFill>
                </a:uFill>
                <a:latin typeface="Arial"/>
              </a:rPr>
              <a:t>Carolyn Caywood, </a:t>
            </a:r>
            <a:r>
              <a:rPr lang="en-US" sz="1800" b="0" u="sng" strike="noStrike" spc="-1">
                <a:solidFill>
                  <a:srgbClr val="0000FF"/>
                </a:solidFill>
                <a:uFill>
                  <a:solidFill>
                    <a:srgbClr val="FFFFFF"/>
                  </a:solidFill>
                </a:uFill>
                <a:latin typeface="Arial"/>
                <a:hlinkClick r:id="rId3"/>
              </a:rPr>
              <a:t>program@lwv-va.org</a:t>
            </a:r>
            <a:r>
              <a:rPr lang="en-US" sz="1800" b="0" strike="noStrike" spc="-1">
                <a:solidFill>
                  <a:srgbClr val="000000"/>
                </a:solidFill>
                <a:uFill>
                  <a:solidFill>
                    <a:srgbClr val="FFFFFF"/>
                  </a:solidFill>
                </a:uFill>
                <a:latin typeface="Arial"/>
              </a:rPr>
              <a:t> </a:t>
            </a:r>
          </a:p>
        </p:txBody>
      </p:sp>
      <p:pic>
        <p:nvPicPr>
          <p:cNvPr id="218" name="Picture 217"/>
          <p:cNvPicPr/>
          <p:nvPr/>
        </p:nvPicPr>
        <p:blipFill>
          <a:blip r:embed="rId4"/>
          <a:stretch/>
        </p:blipFill>
        <p:spPr>
          <a:xfrm>
            <a:off x="2560320" y="1507680"/>
            <a:ext cx="4388760" cy="2984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Existing Positions</a:t>
            </a:r>
          </a:p>
        </p:txBody>
      </p:sp>
      <p:pic>
        <p:nvPicPr>
          <p:cNvPr id="164" name="Picture 163"/>
          <p:cNvPicPr/>
          <p:nvPr/>
        </p:nvPicPr>
        <p:blipFill>
          <a:blip r:embed="rId3"/>
          <a:stretch/>
        </p:blipFill>
        <p:spPr>
          <a:xfrm>
            <a:off x="548640" y="1280160"/>
            <a:ext cx="2559960" cy="3275280"/>
          </a:xfrm>
          <a:prstGeom prst="rect">
            <a:avLst/>
          </a:prstGeom>
          <a:ln>
            <a:noFill/>
          </a:ln>
        </p:spPr>
      </p:pic>
      <p:pic>
        <p:nvPicPr>
          <p:cNvPr id="165" name="Picture 164"/>
          <p:cNvPicPr/>
          <p:nvPr/>
        </p:nvPicPr>
        <p:blipFill>
          <a:blip r:embed="rId4"/>
          <a:stretch/>
        </p:blipFill>
        <p:spPr>
          <a:xfrm>
            <a:off x="365760" y="4629600"/>
            <a:ext cx="3668400" cy="1770840"/>
          </a:xfrm>
          <a:prstGeom prst="rect">
            <a:avLst/>
          </a:prstGeom>
          <a:ln>
            <a:noFill/>
          </a:ln>
        </p:spPr>
      </p:pic>
      <p:pic>
        <p:nvPicPr>
          <p:cNvPr id="166" name="Picture 165"/>
          <p:cNvPicPr/>
          <p:nvPr/>
        </p:nvPicPr>
        <p:blipFill>
          <a:blip r:embed="rId5"/>
          <a:stretch/>
        </p:blipFill>
        <p:spPr>
          <a:xfrm>
            <a:off x="7040880" y="4028040"/>
            <a:ext cx="2385720" cy="3103920"/>
          </a:xfrm>
          <a:prstGeom prst="rect">
            <a:avLst/>
          </a:prstGeom>
          <a:ln>
            <a:noFill/>
          </a:ln>
        </p:spPr>
      </p:pic>
      <p:pic>
        <p:nvPicPr>
          <p:cNvPr id="167" name="Picture 166"/>
          <p:cNvPicPr/>
          <p:nvPr/>
        </p:nvPicPr>
        <p:blipFill>
          <a:blip r:embed="rId6"/>
          <a:stretch/>
        </p:blipFill>
        <p:spPr>
          <a:xfrm>
            <a:off x="3264480" y="1575360"/>
            <a:ext cx="6487200" cy="244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Environmental Justice defined</a:t>
            </a:r>
          </a:p>
        </p:txBody>
      </p:sp>
      <p:sp>
        <p:nvSpPr>
          <p:cNvPr id="169" name="CustomShape 2"/>
          <p:cNvSpPr/>
          <p:nvPr/>
        </p:nvSpPr>
        <p:spPr>
          <a:xfrm>
            <a:off x="504000" y="1769040"/>
            <a:ext cx="9071280" cy="43840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r>
              <a:rPr lang="en-US" sz="2800" b="0" strike="noStrike" spc="-1">
                <a:solidFill>
                  <a:srgbClr val="334D33"/>
                </a:solidFill>
                <a:uFill>
                  <a:solidFill>
                    <a:srgbClr val="FFFFFF"/>
                  </a:solidFill>
                </a:uFill>
                <a:latin typeface="Arial"/>
              </a:rPr>
              <a:t>“Environmental justice is the fair treatment and meaningful involvement of all people regardless of race, color, national origin, or income, with respect to the development, implementation, and enforcement of environmental laws, regulations, and policies.</a:t>
            </a:r>
            <a:r>
              <a:rPr lang="en-US" sz="2600" b="0" strike="noStrike" spc="-1">
                <a:solidFill>
                  <a:srgbClr val="334D33"/>
                </a:solidFill>
                <a:uFill>
                  <a:solidFill>
                    <a:srgbClr val="FFFFFF"/>
                  </a:solidFill>
                </a:uFill>
                <a:latin typeface="Arial"/>
              </a:rPr>
              <a:t> </a:t>
            </a:r>
            <a:endParaRPr lang="en-US" sz="2600" b="0" strike="noStrike" spc="-1">
              <a:solidFill>
                <a:srgbClr val="000000"/>
              </a:solidFill>
              <a:uFill>
                <a:solidFill>
                  <a:srgbClr val="FFFFFF"/>
                </a:solidFill>
              </a:uFill>
              <a:latin typeface="Arial"/>
            </a:endParaRPr>
          </a:p>
          <a:p>
            <a:r>
              <a:rPr lang="en-US" sz="2400" b="0" strike="noStrike" spc="-1">
                <a:solidFill>
                  <a:srgbClr val="334D33"/>
                </a:solidFill>
                <a:uFill>
                  <a:solidFill>
                    <a:srgbClr val="FFFFFF"/>
                  </a:solidFill>
                </a:uFill>
                <a:latin typeface="Arial"/>
              </a:rPr>
              <a:t>This goal will be achieved when everyone enjoys: </a:t>
            </a:r>
            <a:endParaRPr lang="en-US" sz="2400" b="0" strike="noStrike" spc="-1">
              <a:solidFill>
                <a:srgbClr val="000000"/>
              </a:solidFill>
              <a:uFill>
                <a:solidFill>
                  <a:srgbClr val="FFFFFF"/>
                </a:solidFill>
              </a:uFill>
              <a:latin typeface="Arial"/>
            </a:endParaRPr>
          </a:p>
          <a:p>
            <a:pPr marL="216000" indent="-215640">
              <a:lnSpc>
                <a:spcPct val="100000"/>
              </a:lnSpc>
              <a:spcBef>
                <a:spcPts val="1417"/>
              </a:spcBef>
              <a:buClr>
                <a:srgbClr val="000000"/>
              </a:buClr>
              <a:buSzPct val="45000"/>
              <a:buFont typeface="Wingdings" charset="2"/>
              <a:buChar char=""/>
            </a:pPr>
            <a:r>
              <a:rPr lang="en-US" sz="2400" b="0" strike="noStrike" spc="-1">
                <a:solidFill>
                  <a:srgbClr val="334D33"/>
                </a:solidFill>
                <a:uFill>
                  <a:solidFill>
                    <a:srgbClr val="FFFFFF"/>
                  </a:solidFill>
                </a:uFill>
                <a:latin typeface="Arial"/>
              </a:rPr>
              <a:t>The same degree of protection from environmental and health hazards, and </a:t>
            </a:r>
            <a:endParaRPr lang="en-US" sz="2400" b="0" strike="noStrike" spc="-1">
              <a:solidFill>
                <a:srgbClr val="000000"/>
              </a:solidFill>
              <a:uFill>
                <a:solidFill>
                  <a:srgbClr val="FFFFFF"/>
                </a:solidFill>
              </a:uFill>
              <a:latin typeface="Arial"/>
            </a:endParaRPr>
          </a:p>
          <a:p>
            <a:pPr marL="216000" indent="-215640">
              <a:lnSpc>
                <a:spcPct val="100000"/>
              </a:lnSpc>
              <a:spcBef>
                <a:spcPts val="1417"/>
              </a:spcBef>
              <a:buClr>
                <a:srgbClr val="000000"/>
              </a:buClr>
              <a:buSzPct val="45000"/>
              <a:buFont typeface="Wingdings" charset="2"/>
              <a:buChar char=""/>
            </a:pPr>
            <a:r>
              <a:rPr lang="en-US" sz="2400" b="0" strike="noStrike" spc="-1">
                <a:solidFill>
                  <a:srgbClr val="334D33"/>
                </a:solidFill>
                <a:uFill>
                  <a:solidFill>
                    <a:srgbClr val="FFFFFF"/>
                  </a:solidFill>
                </a:uFill>
                <a:latin typeface="Arial"/>
              </a:rPr>
              <a:t>Equal access to the decision-making process to have a healthy environment in which to live, learn, and work.”</a:t>
            </a:r>
            <a:r>
              <a:rPr lang="en-US" sz="1400" b="0" strike="noStrike" spc="-1">
                <a:solidFill>
                  <a:srgbClr val="334D33"/>
                </a:solidFill>
                <a:uFill>
                  <a:solidFill>
                    <a:srgbClr val="FFFFFF"/>
                  </a:solidFill>
                </a:uFill>
                <a:latin typeface="Arial"/>
              </a:rPr>
              <a:t> </a:t>
            </a:r>
            <a:r>
              <a:rPr lang="en-US" sz="1500" b="0" strike="noStrike" spc="-1">
                <a:solidFill>
                  <a:srgbClr val="334D33"/>
                </a:solidFill>
                <a:uFill>
                  <a:solidFill>
                    <a:srgbClr val="FFFFFF"/>
                  </a:solidFill>
                </a:uFill>
                <a:latin typeface="Arial"/>
              </a:rPr>
              <a:t> </a:t>
            </a:r>
            <a:endParaRPr lang="en-US" sz="1500" b="0" strike="noStrike" spc="-1">
              <a:solidFill>
                <a:srgbClr val="000000"/>
              </a:solidFill>
              <a:uFill>
                <a:solidFill>
                  <a:srgbClr val="FFFFFF"/>
                </a:solidFill>
              </a:uFill>
              <a:latin typeface="Arial"/>
            </a:endParaRPr>
          </a:p>
          <a:p>
            <a:pPr algn="r">
              <a:lnSpc>
                <a:spcPct val="100000"/>
              </a:lnSpc>
              <a:spcBef>
                <a:spcPts val="1417"/>
              </a:spcBef>
            </a:pPr>
            <a:r>
              <a:rPr lang="en-US" sz="2600" b="0" i="1" strike="noStrike" spc="-1">
                <a:solidFill>
                  <a:srgbClr val="000000"/>
                </a:solidFill>
                <a:uFill>
                  <a:solidFill>
                    <a:srgbClr val="FFFFFF"/>
                  </a:solidFill>
                </a:uFill>
                <a:latin typeface="Arial"/>
              </a:rPr>
              <a:t>– Environmental Protection Agency</a:t>
            </a:r>
            <a:endParaRPr lang="en-US" sz="26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 History of Environmental Justice </a:t>
            </a:r>
          </a:p>
        </p:txBody>
      </p:sp>
      <p:pic>
        <p:nvPicPr>
          <p:cNvPr id="171" name="Picture 170"/>
          <p:cNvPicPr/>
          <p:nvPr/>
        </p:nvPicPr>
        <p:blipFill>
          <a:blip r:embed="rId3"/>
          <a:stretch/>
        </p:blipFill>
        <p:spPr>
          <a:xfrm>
            <a:off x="2866320" y="1768680"/>
            <a:ext cx="4345920" cy="4384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a:solidFill>
                  <a:srgbClr val="000000"/>
                </a:solidFill>
                <a:uFill>
                  <a:solidFill>
                    <a:srgbClr val="FFFFFF"/>
                  </a:solidFill>
                </a:uFill>
                <a:latin typeface="Arial"/>
              </a:rPr>
              <a:t>Timeline of Environmental Justice in Virginia</a:t>
            </a:r>
          </a:p>
        </p:txBody>
      </p:sp>
      <p:sp>
        <p:nvSpPr>
          <p:cNvPr id="173" name="CustomShape 2"/>
          <p:cNvSpPr/>
          <p:nvPr/>
        </p:nvSpPr>
        <p:spPr>
          <a:xfrm>
            <a:off x="504000" y="1769040"/>
            <a:ext cx="9071280" cy="43840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38000"/>
              </a:lnSpc>
            </a:pPr>
            <a:r>
              <a:rPr lang="en-US" sz="1800" b="0" strike="noStrike" spc="-1">
                <a:solidFill>
                  <a:srgbClr val="1B1B1B"/>
                </a:solidFill>
                <a:uFill>
                  <a:solidFill>
                    <a:srgbClr val="FFFFFF"/>
                  </a:solidFill>
                </a:uFill>
                <a:latin typeface="Arial"/>
              </a:rPr>
              <a:t>2014</a:t>
            </a:r>
            <a:r>
              <a:rPr lang="en-US" sz="1800" b="0" strike="noStrike" spc="-1">
                <a:solidFill>
                  <a:srgbClr val="800000"/>
                </a:solidFill>
                <a:uFill>
                  <a:solidFill>
                    <a:srgbClr val="FFFFFF"/>
                  </a:solidFill>
                </a:uFill>
                <a:latin typeface="Arial"/>
              </a:rPr>
              <a:t> Dan River coal ash spill</a:t>
            </a:r>
            <a:endParaRPr lang="en-US" sz="1800" b="0" strike="noStrike" spc="-1">
              <a:solidFill>
                <a:srgbClr val="000000"/>
              </a:solidFill>
              <a:uFill>
                <a:solidFill>
                  <a:srgbClr val="FFFFFF"/>
                </a:solidFill>
              </a:uFill>
              <a:latin typeface="Arial"/>
            </a:endParaRPr>
          </a:p>
          <a:p>
            <a:pPr>
              <a:lnSpc>
                <a:spcPct val="138000"/>
              </a:lnSpc>
            </a:pPr>
            <a:r>
              <a:rPr lang="en-US" sz="1800" b="0" strike="noStrike" spc="-1">
                <a:solidFill>
                  <a:srgbClr val="000000"/>
                </a:solidFill>
                <a:uFill>
                  <a:solidFill>
                    <a:srgbClr val="FFFFFF"/>
                  </a:solidFill>
                </a:uFill>
                <a:latin typeface="Arial"/>
              </a:rPr>
              <a:t>2015 </a:t>
            </a:r>
            <a:r>
              <a:rPr lang="en-US" sz="1800" b="0" strike="noStrike" spc="-1">
                <a:solidFill>
                  <a:srgbClr val="008B3F"/>
                </a:solidFill>
                <a:uFill>
                  <a:solidFill>
                    <a:srgbClr val="FFFFFF"/>
                  </a:solidFill>
                </a:uFill>
                <a:latin typeface="Arial"/>
              </a:rPr>
              <a:t>Virginia Environmental Justice Collaborative forms to advocate for:</a:t>
            </a:r>
            <a:endParaRPr lang="en-US" sz="1800" b="0" strike="noStrike" spc="-1">
              <a:solidFill>
                <a:srgbClr val="000000"/>
              </a:solidFill>
              <a:uFill>
                <a:solidFill>
                  <a:srgbClr val="FFFFFF"/>
                </a:solidFill>
              </a:uFill>
              <a:latin typeface="Arial"/>
            </a:endParaRPr>
          </a:p>
          <a:p>
            <a:pPr>
              <a:lnSpc>
                <a:spcPct val="138000"/>
              </a:lnSpc>
            </a:pPr>
            <a:r>
              <a:rPr lang="en-US" sz="1800" b="0" strike="noStrike" spc="-1">
                <a:solidFill>
                  <a:srgbClr val="000000"/>
                </a:solidFill>
                <a:uFill>
                  <a:solidFill>
                    <a:srgbClr val="FFFFFF"/>
                  </a:solidFill>
                </a:uFill>
                <a:latin typeface="Arial"/>
              </a:rPr>
              <a:t>2017 </a:t>
            </a:r>
            <a:r>
              <a:rPr lang="en-US" sz="1800" b="0" strike="noStrike" spc="-1">
                <a:solidFill>
                  <a:srgbClr val="008B3F"/>
                </a:solidFill>
                <a:uFill>
                  <a:solidFill>
                    <a:srgbClr val="FFFFFF"/>
                  </a:solidFill>
                </a:uFill>
                <a:latin typeface="Arial"/>
              </a:rPr>
              <a:t>Governor’s Advisory Council on Environmental Justice (ACEJ) Exec. Order</a:t>
            </a:r>
            <a:endParaRPr lang="en-US" sz="1800" b="0" strike="noStrike" spc="-1">
              <a:solidFill>
                <a:srgbClr val="000000"/>
              </a:solidFill>
              <a:uFill>
                <a:solidFill>
                  <a:srgbClr val="FFFFFF"/>
                </a:solidFill>
              </a:uFill>
              <a:latin typeface="Arial"/>
            </a:endParaRPr>
          </a:p>
          <a:p>
            <a:pPr>
              <a:lnSpc>
                <a:spcPct val="138000"/>
              </a:lnSpc>
              <a:spcAft>
                <a:spcPts val="431"/>
              </a:spcAft>
            </a:pPr>
            <a:r>
              <a:rPr lang="en-US" sz="1800" b="0" strike="noStrike" spc="-1">
                <a:solidFill>
                  <a:srgbClr val="1B1B1B"/>
                </a:solidFill>
                <a:uFill>
                  <a:solidFill>
                    <a:srgbClr val="FFFFFF"/>
                  </a:solidFill>
                </a:uFill>
                <a:latin typeface="Arial"/>
              </a:rPr>
              <a:t>2019</a:t>
            </a:r>
            <a:r>
              <a:rPr lang="en-US" sz="1800" b="0" strike="noStrike" spc="-1">
                <a:solidFill>
                  <a:srgbClr val="800000"/>
                </a:solidFill>
                <a:uFill>
                  <a:solidFill>
                    <a:srgbClr val="FFFFFF"/>
                  </a:solidFill>
                </a:uFill>
                <a:latin typeface="Arial"/>
              </a:rPr>
              <a:t>  Air Board vote permits Union Hill compressor station</a:t>
            </a:r>
            <a:endParaRPr lang="en-US" sz="1800" b="0" strike="noStrike" spc="-1">
              <a:solidFill>
                <a:srgbClr val="000000"/>
              </a:solidFill>
              <a:uFill>
                <a:solidFill>
                  <a:srgbClr val="FFFFFF"/>
                </a:solidFill>
              </a:uFill>
              <a:latin typeface="Arial"/>
            </a:endParaRPr>
          </a:p>
          <a:p>
            <a:pPr>
              <a:lnSpc>
                <a:spcPct val="138000"/>
              </a:lnSpc>
            </a:pPr>
            <a:r>
              <a:rPr lang="en-US" sz="1800" b="0" strike="noStrike" spc="-1">
                <a:solidFill>
                  <a:srgbClr val="000000"/>
                </a:solidFill>
                <a:uFill>
                  <a:solidFill>
                    <a:srgbClr val="FFFFFF"/>
                  </a:solidFill>
                </a:uFill>
                <a:latin typeface="Arial"/>
              </a:rPr>
              <a:t>2019-20 </a:t>
            </a:r>
            <a:r>
              <a:rPr lang="en-US" sz="1800" b="0" strike="noStrike" spc="-1">
                <a:solidFill>
                  <a:srgbClr val="008B3F"/>
                </a:solidFill>
                <a:uFill>
                  <a:solidFill>
                    <a:srgbClr val="FFFFFF"/>
                  </a:solidFill>
                </a:uFill>
                <a:latin typeface="Arial"/>
              </a:rPr>
              <a:t>4th Circuit Court of Appeals rejects Union Hill compressor station</a:t>
            </a:r>
            <a:endParaRPr lang="en-US" sz="1800" b="0" strike="noStrike" spc="-1">
              <a:solidFill>
                <a:srgbClr val="000000"/>
              </a:solidFill>
              <a:uFill>
                <a:solidFill>
                  <a:srgbClr val="FFFFFF"/>
                </a:solidFill>
              </a:uFill>
              <a:latin typeface="Arial"/>
            </a:endParaRPr>
          </a:p>
          <a:p>
            <a:pPr>
              <a:lnSpc>
                <a:spcPct val="138000"/>
              </a:lnSpc>
            </a:pPr>
            <a:r>
              <a:rPr lang="en-US" sz="1800" b="0" strike="noStrike" spc="-1">
                <a:solidFill>
                  <a:srgbClr val="008B3F"/>
                </a:solidFill>
                <a:uFill>
                  <a:solidFill>
                    <a:srgbClr val="FFFFFF"/>
                  </a:solidFill>
                </a:uFill>
                <a:latin typeface="Arial"/>
              </a:rPr>
              <a:t>             (Friends of Buckingham County, CBF, </a:t>
            </a:r>
            <a:r>
              <a:rPr lang="en-US" sz="1800" b="1" strike="noStrike" spc="-1">
                <a:solidFill>
                  <a:srgbClr val="008B3F"/>
                </a:solidFill>
                <a:uFill>
                  <a:solidFill>
                    <a:srgbClr val="FFFFFF"/>
                  </a:solidFill>
                </a:uFill>
                <a:latin typeface="Arial"/>
              </a:rPr>
              <a:t>v</a:t>
            </a:r>
            <a:r>
              <a:rPr lang="en-US" sz="1800" b="0" strike="noStrike" spc="-1">
                <a:solidFill>
                  <a:srgbClr val="008B3F"/>
                </a:solidFill>
                <a:uFill>
                  <a:solidFill>
                    <a:srgbClr val="FFFFFF"/>
                  </a:solidFill>
                </a:uFill>
                <a:latin typeface="Arial"/>
              </a:rPr>
              <a:t> State Air Pollution Control Board, DEQ)</a:t>
            </a:r>
            <a:endParaRPr lang="en-US" sz="1800" b="0" strike="noStrike" spc="-1">
              <a:solidFill>
                <a:srgbClr val="000000"/>
              </a:solidFill>
              <a:uFill>
                <a:solidFill>
                  <a:srgbClr val="FFFFFF"/>
                </a:solidFill>
              </a:uFill>
              <a:latin typeface="Arial"/>
            </a:endParaRPr>
          </a:p>
          <a:p>
            <a:pPr>
              <a:lnSpc>
                <a:spcPct val="138000"/>
              </a:lnSpc>
            </a:pPr>
            <a:r>
              <a:rPr lang="en-US" sz="1800" b="0" strike="noStrike" spc="-1">
                <a:solidFill>
                  <a:srgbClr val="000000"/>
                </a:solidFill>
                <a:uFill>
                  <a:solidFill>
                    <a:srgbClr val="FFFFFF"/>
                  </a:solidFill>
                </a:uFill>
                <a:latin typeface="Arial"/>
              </a:rPr>
              <a:t>2019-20 </a:t>
            </a:r>
            <a:r>
              <a:rPr lang="en-US" sz="1800" b="0" strike="noStrike" spc="-1">
                <a:solidFill>
                  <a:srgbClr val="008B3F"/>
                </a:solidFill>
                <a:uFill>
                  <a:solidFill>
                    <a:srgbClr val="FFFFFF"/>
                  </a:solidFill>
                </a:uFill>
                <a:latin typeface="Arial"/>
              </a:rPr>
              <a:t>DEQ commissions the “SKEO report” </a:t>
            </a:r>
            <a:endParaRPr lang="en-US" sz="1800" b="0" strike="noStrike" spc="-1">
              <a:solidFill>
                <a:srgbClr val="000000"/>
              </a:solidFill>
              <a:uFill>
                <a:solidFill>
                  <a:srgbClr val="FFFFFF"/>
                </a:solidFill>
              </a:uFill>
              <a:latin typeface="Arial"/>
            </a:endParaRPr>
          </a:p>
          <a:p>
            <a:pPr>
              <a:lnSpc>
                <a:spcPct val="138000"/>
              </a:lnSpc>
            </a:pPr>
            <a:r>
              <a:rPr lang="en-US" sz="1800" b="0" strike="noStrike" spc="-1">
                <a:solidFill>
                  <a:srgbClr val="1B1B1B"/>
                </a:solidFill>
                <a:uFill>
                  <a:solidFill>
                    <a:srgbClr val="FFFFFF"/>
                  </a:solidFill>
                </a:uFill>
                <a:latin typeface="Arial"/>
              </a:rPr>
              <a:t>2020 </a:t>
            </a:r>
            <a:r>
              <a:rPr lang="en-US" sz="1800" b="0" strike="noStrike" spc="-1">
                <a:solidFill>
                  <a:srgbClr val="008B3F"/>
                </a:solidFill>
                <a:uFill>
                  <a:solidFill>
                    <a:srgbClr val="FFFFFF"/>
                  </a:solidFill>
                </a:uFill>
                <a:latin typeface="Arial"/>
              </a:rPr>
              <a:t>Virginia Environmental Justice Act</a:t>
            </a:r>
            <a:r>
              <a:rPr lang="en-US" sz="1800" b="0" strike="noStrike" spc="-1">
                <a:solidFill>
                  <a:srgbClr val="1B1B1B"/>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a:p>
            <a:pPr>
              <a:lnSpc>
                <a:spcPct val="138000"/>
              </a:lnSpc>
            </a:pPr>
            <a:r>
              <a:rPr lang="en-US" sz="1800" b="0" strike="noStrike" spc="-1">
                <a:solidFill>
                  <a:srgbClr val="000080"/>
                </a:solidFill>
                <a:uFill>
                  <a:solidFill>
                    <a:srgbClr val="FFFFFF"/>
                  </a:solidFill>
                </a:uFill>
                <a:latin typeface="Arial"/>
              </a:rPr>
              <a:t>2020 </a:t>
            </a:r>
            <a:r>
              <a:rPr lang="en-US" sz="1800" b="0" strike="noStrike" spc="-1">
                <a:solidFill>
                  <a:srgbClr val="008B3F"/>
                </a:solidFill>
                <a:uFill>
                  <a:solidFill>
                    <a:srgbClr val="FFFFFF"/>
                  </a:solidFill>
                </a:uFill>
                <a:latin typeface="Arial"/>
              </a:rPr>
              <a:t>Virginia Council on Environmental Justice codified</a:t>
            </a:r>
            <a:endParaRPr lang="en-US" sz="1800" b="0" strike="noStrike" spc="-1">
              <a:solidFill>
                <a:srgbClr val="000000"/>
              </a:solidFill>
              <a:uFill>
                <a:solidFill>
                  <a:srgbClr val="FFFFFF"/>
                </a:solidFill>
              </a:uFill>
              <a:latin typeface="Arial"/>
            </a:endParaRPr>
          </a:p>
          <a:p>
            <a:pPr>
              <a:lnSpc>
                <a:spcPct val="138000"/>
              </a:lnSpc>
            </a:pPr>
            <a:r>
              <a:rPr lang="en-US" sz="1800" b="0" strike="noStrike" spc="-1">
                <a:solidFill>
                  <a:srgbClr val="000080"/>
                </a:solidFill>
                <a:uFill>
                  <a:solidFill>
                    <a:srgbClr val="FFFFFF"/>
                  </a:solidFill>
                </a:uFill>
                <a:latin typeface="Arial"/>
              </a:rPr>
              <a:t>2020 </a:t>
            </a:r>
            <a:r>
              <a:rPr lang="en-US" sz="1800" b="0" strike="noStrike" spc="-1">
                <a:solidFill>
                  <a:srgbClr val="008B3F"/>
                </a:solidFill>
                <a:uFill>
                  <a:solidFill>
                    <a:srgbClr val="FFFFFF"/>
                  </a:solidFill>
                </a:uFill>
                <a:latin typeface="Arial"/>
              </a:rPr>
              <a:t>VA Interagency Environmental Justice Working Group</a:t>
            </a:r>
            <a:r>
              <a:rPr lang="en-US" sz="1800" b="0" strike="noStrike" spc="-1">
                <a:solidFill>
                  <a:srgbClr val="000080"/>
                </a:solidFill>
                <a:uFill>
                  <a:solidFill>
                    <a:srgbClr val="FFFFFF"/>
                  </a:solidFill>
                </a:uFill>
                <a:latin typeface="Arial"/>
              </a:rPr>
              <a:t> (in budget language) </a:t>
            </a:r>
            <a:endParaRPr lang="en-US" sz="1800" b="0" strike="noStrike" spc="-1">
              <a:solidFill>
                <a:srgbClr val="000000"/>
              </a:solidFill>
              <a:uFill>
                <a:solidFill>
                  <a:srgbClr val="FFFFFF"/>
                </a:solidFill>
              </a:uFill>
              <a:latin typeface="Arial"/>
            </a:endParaRPr>
          </a:p>
          <a:p>
            <a:pPr>
              <a:lnSpc>
                <a:spcPct val="138000"/>
              </a:lnSpc>
              <a:spcAft>
                <a:spcPts val="431"/>
              </a:spcAft>
            </a:pPr>
            <a:r>
              <a:rPr lang="en-US" sz="1800" b="0" strike="noStrike" spc="-1">
                <a:solidFill>
                  <a:srgbClr val="000080"/>
                </a:solidFill>
                <a:uFill>
                  <a:solidFill>
                    <a:srgbClr val="FFFFFF"/>
                  </a:solidFill>
                </a:uFill>
                <a:latin typeface="Arial"/>
              </a:rPr>
              <a:t>2021 </a:t>
            </a:r>
            <a:r>
              <a:rPr lang="en-US" sz="1800" b="0" strike="noStrike" spc="-1">
                <a:solidFill>
                  <a:srgbClr val="008B3F"/>
                </a:solidFill>
                <a:uFill>
                  <a:solidFill>
                    <a:srgbClr val="FFFFFF"/>
                  </a:solidFill>
                </a:uFill>
                <a:latin typeface="Arial"/>
              </a:rPr>
              <a:t>Air Board votes “No” on Lambert compressor station</a:t>
            </a:r>
            <a:endParaRPr lang="en-US" sz="1800" b="0" strike="noStrike" spc="-1">
              <a:solidFill>
                <a:srgbClr val="000000"/>
              </a:solidFill>
              <a:uFill>
                <a:solidFill>
                  <a:srgbClr val="FFFFFF"/>
                </a:solidFill>
              </a:uFill>
              <a:latin typeface="Arial"/>
            </a:endParaRPr>
          </a:p>
          <a:p>
            <a:pPr>
              <a:lnSpc>
                <a:spcPct val="138000"/>
              </a:lnSpc>
              <a:spcAft>
                <a:spcPts val="431"/>
              </a:spcAft>
            </a:pPr>
            <a:r>
              <a:rPr lang="en-US" sz="1800" b="0" strike="noStrike" spc="-1">
                <a:solidFill>
                  <a:srgbClr val="000080"/>
                </a:solidFill>
                <a:uFill>
                  <a:solidFill>
                    <a:srgbClr val="FFFFFF"/>
                  </a:solidFill>
                </a:uFill>
                <a:latin typeface="Arial"/>
              </a:rPr>
              <a:t>2022 L</a:t>
            </a:r>
            <a:r>
              <a:rPr lang="en-US" sz="1800" b="0" strike="noStrike" spc="-1">
                <a:solidFill>
                  <a:srgbClr val="7F1B62"/>
                </a:solidFill>
                <a:uFill>
                  <a:solidFill>
                    <a:srgbClr val="FFFFFF"/>
                  </a:solidFill>
                </a:uFill>
                <a:latin typeface="Arial"/>
              </a:rPr>
              <a:t>egislators remove permitting power of citizen environment boards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solidFill>
                  <a:srgbClr val="000000"/>
                </a:solidFill>
                <a:uFill>
                  <a:solidFill>
                    <a:srgbClr val="FFFFFF"/>
                  </a:solidFill>
                </a:uFill>
                <a:latin typeface="Arial"/>
              </a:rPr>
              <a:t>Virginia Department of Environmental Quality (DEQ)</a:t>
            </a:r>
          </a:p>
        </p:txBody>
      </p:sp>
      <p:pic>
        <p:nvPicPr>
          <p:cNvPr id="175" name="Picture 174"/>
          <p:cNvPicPr/>
          <p:nvPr/>
        </p:nvPicPr>
        <p:blipFill>
          <a:blip r:embed="rId3"/>
          <a:stretch/>
        </p:blipFill>
        <p:spPr>
          <a:xfrm>
            <a:off x="503280" y="1563480"/>
            <a:ext cx="9071280" cy="3008160"/>
          </a:xfrm>
          <a:prstGeom prst="rect">
            <a:avLst/>
          </a:prstGeom>
          <a:ln>
            <a:noFill/>
          </a:ln>
        </p:spPr>
      </p:pic>
      <p:pic>
        <p:nvPicPr>
          <p:cNvPr id="176" name="Picture 175"/>
          <p:cNvPicPr/>
          <p:nvPr/>
        </p:nvPicPr>
        <p:blipFill>
          <a:blip r:embed="rId4"/>
          <a:stretch/>
        </p:blipFill>
        <p:spPr>
          <a:xfrm>
            <a:off x="731520" y="4206240"/>
            <a:ext cx="6034680" cy="2846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Environmental Justice Study</a:t>
            </a:r>
            <a:br/>
            <a:r>
              <a:rPr lang="en-US" sz="2800" b="0" strike="noStrike" spc="-1">
                <a:solidFill>
                  <a:srgbClr val="000000"/>
                </a:solidFill>
                <a:uFill>
                  <a:solidFill>
                    <a:srgbClr val="FFFFFF"/>
                  </a:solidFill>
                </a:uFill>
                <a:latin typeface="Arial"/>
              </a:rPr>
              <a:t>for</a:t>
            </a:r>
            <a:r>
              <a:rPr lang="en-US" sz="3600" b="0" strike="noStrike" spc="-1">
                <a:solidFill>
                  <a:srgbClr val="000000"/>
                </a:solidFill>
                <a:uFill>
                  <a:solidFill>
                    <a:srgbClr val="FFFFFF"/>
                  </a:solidFill>
                </a:uFill>
                <a:latin typeface="Arial"/>
              </a:rPr>
              <a:t> VA DEQ</a:t>
            </a:r>
          </a:p>
        </p:txBody>
      </p:sp>
      <p:sp>
        <p:nvSpPr>
          <p:cNvPr id="178" name="CustomShape 2"/>
          <p:cNvSpPr/>
          <p:nvPr/>
        </p:nvSpPr>
        <p:spPr>
          <a:xfrm>
            <a:off x="358535" y="2176183"/>
            <a:ext cx="9362209" cy="4629862"/>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0000" lnSpcReduction="20000"/>
          </a:bodyPr>
          <a:lstStyle/>
          <a:p>
            <a:endParaRPr lang="en-US" sz="1800" b="0" strike="noStrike" spc="-1" dirty="0">
              <a:solidFill>
                <a:srgbClr val="000000"/>
              </a:solidFill>
              <a:uFill>
                <a:solidFill>
                  <a:srgbClr val="FFFFFF"/>
                </a:solidFill>
              </a:uFill>
              <a:latin typeface="Arial"/>
            </a:endParaRPr>
          </a:p>
          <a:p>
            <a:pPr marL="514350" indent="-514350">
              <a:buAutoNum type="arabicPeriod"/>
            </a:pPr>
            <a:r>
              <a:rPr lang="en-US" sz="3200" b="0" strike="noStrike" spc="-1" dirty="0">
                <a:solidFill>
                  <a:srgbClr val="000000"/>
                </a:solidFill>
                <a:uFill>
                  <a:solidFill>
                    <a:srgbClr val="FFFFFF"/>
                  </a:solidFill>
                </a:uFill>
                <a:latin typeface="Verdana"/>
                <a:ea typeface="Verdana"/>
              </a:rPr>
              <a:t>Authority: Strengthen and clarify legal and statutory authority to integrate environmental justice into DEQ programs.</a:t>
            </a:r>
          </a:p>
          <a:p>
            <a:pPr marL="514350" indent="-514350">
              <a:buAutoNum type="arabicPeriod"/>
            </a:pPr>
            <a:endParaRPr lang="en-US" sz="3200" b="0" strike="noStrike" spc="-1" dirty="0">
              <a:solidFill>
                <a:srgbClr val="000000"/>
              </a:solidFill>
              <a:uFill>
                <a:solidFill>
                  <a:srgbClr val="FFFFFF"/>
                </a:solidFill>
              </a:uFill>
              <a:latin typeface="Arial"/>
            </a:endParaRPr>
          </a:p>
          <a:p>
            <a:r>
              <a:rPr lang="en-US" sz="3200" b="0" strike="noStrike" spc="-1" dirty="0">
                <a:solidFill>
                  <a:srgbClr val="000000"/>
                </a:solidFill>
                <a:uFill>
                  <a:solidFill>
                    <a:srgbClr val="FFFFFF"/>
                  </a:solidFill>
                </a:uFill>
                <a:latin typeface="Verdana"/>
                <a:ea typeface="Verdana"/>
              </a:rPr>
              <a:t>2. Leadership: Foster subject matter understanding and cohesive support for environmental justice among DEQ leadership.</a:t>
            </a:r>
          </a:p>
          <a:p>
            <a:endParaRPr lang="en-US" sz="3200" b="0" strike="noStrike" spc="-1" dirty="0">
              <a:solidFill>
                <a:srgbClr val="000000"/>
              </a:solidFill>
              <a:uFill>
                <a:solidFill>
                  <a:srgbClr val="FFFFFF"/>
                </a:solidFill>
              </a:uFill>
              <a:latin typeface="Arial"/>
            </a:endParaRPr>
          </a:p>
          <a:p>
            <a:r>
              <a:rPr lang="en-US" sz="3200" b="0" strike="noStrike" spc="-1" dirty="0">
                <a:solidFill>
                  <a:srgbClr val="000000"/>
                </a:solidFill>
                <a:uFill>
                  <a:solidFill>
                    <a:srgbClr val="FFFFFF"/>
                  </a:solidFill>
                </a:uFill>
                <a:latin typeface="Verdana"/>
                <a:ea typeface="Verdana"/>
              </a:rPr>
              <a:t>3. Staff Capacity: Increase staff clarity and capacity to effectively support environmental justice and apply environmental justice considerations throughout DEQ programs.</a:t>
            </a:r>
          </a:p>
          <a:p>
            <a:endParaRPr lang="en-US" sz="3200" b="0" strike="noStrike" spc="-1" dirty="0">
              <a:solidFill>
                <a:srgbClr val="000000"/>
              </a:solidFill>
              <a:uFill>
                <a:solidFill>
                  <a:srgbClr val="FFFFFF"/>
                </a:solidFill>
              </a:uFill>
              <a:latin typeface="Arial"/>
            </a:endParaRPr>
          </a:p>
          <a:p>
            <a:r>
              <a:rPr lang="en-US" sz="3200" b="0" strike="noStrike" spc="-1" dirty="0">
                <a:solidFill>
                  <a:srgbClr val="000000"/>
                </a:solidFill>
                <a:uFill>
                  <a:solidFill>
                    <a:srgbClr val="FFFFFF"/>
                  </a:solidFill>
                </a:uFill>
                <a:latin typeface="Verdana"/>
                <a:ea typeface="Verdana"/>
              </a:rPr>
              <a:t>4. Guidance and Tools: Provide guidance and tools to ensure clear and consistent implementation of adopted environmental justice policies and practices.</a:t>
            </a:r>
            <a:endParaRPr lang="en-US" sz="32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b="0" strike="noStrike" spc="-1">
                <a:solidFill>
                  <a:srgbClr val="000000"/>
                </a:solidFill>
                <a:uFill>
                  <a:solidFill>
                    <a:srgbClr val="FFFFFF"/>
                  </a:solidFill>
                </a:uFill>
                <a:latin typeface="Arial"/>
              </a:rPr>
              <a:t>DEQ Environmental Justice Study</a:t>
            </a:r>
          </a:p>
        </p:txBody>
      </p:sp>
      <p:sp>
        <p:nvSpPr>
          <p:cNvPr id="180" name="CustomShape 2"/>
          <p:cNvSpPr/>
          <p:nvPr/>
        </p:nvSpPr>
        <p:spPr>
          <a:xfrm>
            <a:off x="504000" y="1947583"/>
            <a:ext cx="9071280" cy="496237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2500" lnSpcReduction="20000"/>
          </a:bodyPr>
          <a:lstStyle/>
          <a:p>
            <a:endParaRPr lang="en-US" sz="1800" b="0" strike="noStrike" spc="-1" dirty="0">
              <a:solidFill>
                <a:srgbClr val="000000"/>
              </a:solidFill>
              <a:uFill>
                <a:solidFill>
                  <a:srgbClr val="FFFFFF"/>
                </a:solidFill>
              </a:uFill>
              <a:latin typeface="Arial"/>
            </a:endParaRPr>
          </a:p>
          <a:p>
            <a:r>
              <a:rPr lang="en-US" sz="3200" b="0" strike="noStrike" spc="-1" dirty="0">
                <a:solidFill>
                  <a:srgbClr val="000000"/>
                </a:solidFill>
                <a:uFill>
                  <a:solidFill>
                    <a:srgbClr val="FFFFFF"/>
                  </a:solidFill>
                </a:uFill>
                <a:latin typeface="Verdana"/>
                <a:ea typeface="Verdana"/>
              </a:rPr>
              <a:t>5. Accessible Information: Develop tools to provide more transparent, accessible and real-time environmental information to the public.</a:t>
            </a:r>
          </a:p>
          <a:p>
            <a:endParaRPr lang="en-US" sz="3200" b="0" strike="noStrike" spc="-1" dirty="0">
              <a:solidFill>
                <a:srgbClr val="000000"/>
              </a:solidFill>
              <a:uFill>
                <a:solidFill>
                  <a:srgbClr val="FFFFFF"/>
                </a:solidFill>
              </a:uFill>
              <a:latin typeface="Arial"/>
            </a:endParaRPr>
          </a:p>
          <a:p>
            <a:r>
              <a:rPr lang="en-US" sz="3200" b="0" strike="noStrike" spc="-1" dirty="0">
                <a:solidFill>
                  <a:srgbClr val="000000"/>
                </a:solidFill>
                <a:uFill>
                  <a:solidFill>
                    <a:srgbClr val="FFFFFF"/>
                  </a:solidFill>
                </a:uFill>
                <a:latin typeface="Verdana"/>
                <a:ea typeface="Verdana"/>
              </a:rPr>
              <a:t>6. Relationship Building: Invest in proactively building productive relationships with environmental justice and other adversely impacted communities.</a:t>
            </a:r>
          </a:p>
          <a:p>
            <a:endParaRPr lang="en-US" sz="3200" b="0" strike="noStrike" spc="-1" dirty="0">
              <a:solidFill>
                <a:srgbClr val="000000"/>
              </a:solidFill>
              <a:uFill>
                <a:solidFill>
                  <a:srgbClr val="FFFFFF"/>
                </a:solidFill>
              </a:uFill>
              <a:latin typeface="Arial"/>
            </a:endParaRPr>
          </a:p>
          <a:p>
            <a:r>
              <a:rPr lang="en-US" sz="3200" b="0" strike="noStrike" spc="-1" dirty="0">
                <a:solidFill>
                  <a:srgbClr val="000000"/>
                </a:solidFill>
                <a:uFill>
                  <a:solidFill>
                    <a:srgbClr val="FFFFFF"/>
                  </a:solidFill>
                </a:uFill>
                <a:latin typeface="Verdana"/>
                <a:ea typeface="Verdana"/>
              </a:rPr>
              <a:t>7. Community Engagement: Proactively and authentically engage communities on issues and decision-making that could potentially affect their health and quality of life.</a:t>
            </a:r>
          </a:p>
          <a:p>
            <a:endParaRPr lang="en-US" sz="3200" b="0" strike="noStrike" spc="-1" dirty="0">
              <a:solidFill>
                <a:srgbClr val="000000"/>
              </a:solidFill>
              <a:uFill>
                <a:solidFill>
                  <a:srgbClr val="FFFFFF"/>
                </a:solidFill>
              </a:uFill>
              <a:latin typeface="Arial"/>
            </a:endParaRPr>
          </a:p>
          <a:p>
            <a:r>
              <a:rPr lang="en-US" sz="3200" b="0" strike="noStrike" spc="-1" dirty="0">
                <a:solidFill>
                  <a:srgbClr val="000000"/>
                </a:solidFill>
                <a:uFill>
                  <a:solidFill>
                    <a:srgbClr val="FFFFFF"/>
                  </a:solidFill>
                </a:uFill>
                <a:latin typeface="Verdana"/>
                <a:ea typeface="Verdana"/>
              </a:rPr>
              <a:t>8. Environmental Justice Community Capacity: Build the capacity of environmental justice communities to participate meaningfully in environmental decision-making.</a:t>
            </a:r>
          </a:p>
          <a:p>
            <a:endParaRPr lang="en-US" sz="3200" b="0" strike="noStrike" spc="-1" dirty="0">
              <a:solidFill>
                <a:srgbClr val="000000"/>
              </a:solidFill>
              <a:uFill>
                <a:solidFill>
                  <a:srgbClr val="FFFFFF"/>
                </a:solidFill>
              </a:uFill>
              <a:latin typeface="Arial"/>
            </a:endParaRPr>
          </a:p>
          <a:p>
            <a:r>
              <a:rPr lang="en-US" sz="3200" b="0" strike="noStrike" spc="-1" dirty="0">
                <a:solidFill>
                  <a:srgbClr val="000000"/>
                </a:solidFill>
                <a:uFill>
                  <a:solidFill>
                    <a:srgbClr val="FFFFFF"/>
                  </a:solidFill>
                </a:uFill>
                <a:latin typeface="Verdana"/>
                <a:ea typeface="Verdana"/>
              </a:rPr>
              <a:t>9. Local Government Coordination: Invest in local government coordination and education to ensure alignment with environmental justice policies.</a:t>
            </a:r>
            <a:endParaRPr lang="en-US" sz="32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5482</TotalTime>
  <Words>1628</Words>
  <Application>Microsoft Office PowerPoint</Application>
  <PresentationFormat>Custom</PresentationFormat>
  <Paragraphs>107</Paragraphs>
  <Slides>20</Slides>
  <Notes>20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DejaVu Sans</vt:lpstr>
      <vt:lpstr>Symbol</vt:lpstr>
      <vt:lpstr>Times New Roman</vt:lpstr>
      <vt:lpstr>Verdana</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Pat Fege</dc:creator>
  <dc:description/>
  <cp:lastModifiedBy>Pat Fege</cp:lastModifiedBy>
  <cp:revision>98</cp:revision>
  <dcterms:created xsi:type="dcterms:W3CDTF">2022-05-30T00:27:42Z</dcterms:created>
  <dcterms:modified xsi:type="dcterms:W3CDTF">2022-12-22T18:15:52Z</dcterms:modified>
  <dc:language>en-US</dc:language>
</cp:coreProperties>
</file>