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5"/>
  </p:notesMasterIdLst>
  <p:sldIdLst>
    <p:sldId id="256" r:id="rId3"/>
    <p:sldId id="278"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FwjeccEbDxdYcyzmlUuix0Ipi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20EB9F-5B54-4BDC-A8B1-94725E45CDFD}">
  <a:tblStyle styleId="{6820EB9F-5B54-4BDC-A8B1-94725E45CDF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25" tIns="47100" rIns="94225" bIns="471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25" tIns="47100" rIns="94225" bIns="471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25" tIns="47100" rIns="94225" bIns="471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sz="1900">
                <a:solidFill>
                  <a:srgbClr val="000000"/>
                </a:solidFill>
                <a:latin typeface="Calibri"/>
                <a:ea typeface="Calibri"/>
                <a:cs typeface="Calibri"/>
                <a:sym typeface="Calibri"/>
              </a:rPr>
              <a:t>Slide 1: At its 2021 Convention, the League of Women Voters of Virginia approved a study of education equity in the Commonwealth. </a:t>
            </a:r>
            <a:endParaRPr/>
          </a:p>
        </p:txBody>
      </p:sp>
      <p:sp>
        <p:nvSpPr>
          <p:cNvPr id="97" name="Google Shape;97;p1: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0: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sz="1900">
                <a:solidFill>
                  <a:srgbClr val="000000"/>
                </a:solidFill>
                <a:latin typeface="Calibri"/>
                <a:ea typeface="Calibri"/>
                <a:cs typeface="Calibri"/>
                <a:sym typeface="Calibri"/>
              </a:rPr>
              <a:t>Slide 10: In this elementary school classroom in rural Lee County, pupils study among trash cans that catch rain from the school’s leaking roof. During a tour of schools in King and Queen County, a </a:t>
            </a:r>
            <a:r>
              <a:rPr lang="en-US" sz="1900" i="1">
                <a:solidFill>
                  <a:srgbClr val="000000"/>
                </a:solidFill>
                <a:latin typeface="Calibri"/>
                <a:ea typeface="Calibri"/>
                <a:cs typeface="Calibri"/>
                <a:sym typeface="Calibri"/>
              </a:rPr>
              <a:t>Virginia Pilot </a:t>
            </a:r>
            <a:r>
              <a:rPr lang="en-US" sz="1900">
                <a:solidFill>
                  <a:srgbClr val="000000"/>
                </a:solidFill>
                <a:latin typeface="Calibri"/>
                <a:ea typeface="Calibri"/>
                <a:cs typeface="Calibri"/>
                <a:sym typeface="Calibri"/>
              </a:rPr>
              <a:t>editorial described a school that looked like it was “on the far side of the moon” compared to schools in nearby more urban peninsula communities. </a:t>
            </a:r>
            <a:endParaRPr/>
          </a:p>
        </p:txBody>
      </p:sp>
      <p:sp>
        <p:nvSpPr>
          <p:cNvPr id="158" name="Google Shape;158;p10: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1: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Font typeface="Arial"/>
              <a:buNone/>
            </a:pPr>
            <a:r>
              <a:rPr lang="en-US" sz="1900" dirty="0"/>
              <a:t>Although the state makes some effort to balance need and capacity, it still leaves behind rural and poorer urban schools. Funding gaps persist. [Discuss stats above.]</a:t>
            </a:r>
            <a:endParaRPr dirty="0"/>
          </a:p>
        </p:txBody>
      </p:sp>
      <p:sp>
        <p:nvSpPr>
          <p:cNvPr id="169" name="Google Shape;169;p11: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2: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sz="1900">
                <a:solidFill>
                  <a:srgbClr val="000000"/>
                </a:solidFill>
                <a:latin typeface="Calibri"/>
                <a:ea typeface="Calibri"/>
                <a:cs typeface="Calibri"/>
                <a:sym typeface="Calibri"/>
              </a:rPr>
              <a:t>Slide 12: With over half of Virginia’s schools over 50 years old–and many even older, the state now has an overdue bill of more than $25 billion to replace inadequate schools. This is not a problem unique to one part of the state – it is in all regions. </a:t>
            </a:r>
            <a:endParaRPr/>
          </a:p>
        </p:txBody>
      </p:sp>
      <p:sp>
        <p:nvSpPr>
          <p:cNvPr id="177" name="Google Shape;177;p12: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3:notes"/>
          <p:cNvSpPr txBox="1">
            <a:spLocks noGrp="1"/>
          </p:cNvSpPr>
          <p:nvPr>
            <p:ph type="body" idx="1"/>
          </p:nvPr>
        </p:nvSpPr>
        <p:spPr>
          <a:xfrm>
            <a:off x="710248" y="4518203"/>
            <a:ext cx="5681980" cy="4725809"/>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sz="1400" dirty="0">
                <a:solidFill>
                  <a:srgbClr val="000000"/>
                </a:solidFill>
              </a:rPr>
              <a:t>Slide 13: </a:t>
            </a:r>
            <a:r>
              <a:rPr lang="en-US" sz="1400" dirty="0">
                <a:solidFill>
                  <a:srgbClr val="111111"/>
                </a:solidFill>
              </a:rPr>
              <a:t>Virginia’s oldest school buildings are in our poorest districts. </a:t>
            </a:r>
            <a:r>
              <a:rPr lang="en-US" sz="1400" dirty="0">
                <a:solidFill>
                  <a:srgbClr val="000000"/>
                </a:solidFill>
              </a:rPr>
              <a:t>These districts</a:t>
            </a:r>
            <a:r>
              <a:rPr lang="en-US" sz="1400" dirty="0">
                <a:solidFill>
                  <a:srgbClr val="111111"/>
                </a:solidFill>
              </a:rPr>
              <a:t> cannot support bond referendums or repay loans for capital projects with their low incomes and tax bases. In Prince Edward County, replacing an elementary school where trash cans are strategically placed to catch roof leaks on rainy days would cost $39 million. That would require a 25.5% increase in the property tax in a county with a median household income of $44,253 (Yancey, 2022b). </a:t>
            </a:r>
          </a:p>
          <a:p>
            <a:pPr marL="0" lvl="0" indent="0" algn="l" rtl="0">
              <a:spcBef>
                <a:spcPts val="0"/>
              </a:spcBef>
              <a:spcAft>
                <a:spcPts val="0"/>
              </a:spcAft>
              <a:buNone/>
            </a:pPr>
            <a:r>
              <a:rPr lang="en-US" sz="1400" dirty="0">
                <a:solidFill>
                  <a:srgbClr val="111111"/>
                </a:solidFill>
              </a:rPr>
              <a:t>Schools can apply to have a referendum on a 1 cent tax increase for schools, but in 2022, the General Assembly refused to allow Prince Edward to add this tax.</a:t>
            </a:r>
            <a:endParaRPr sz="1400" dirty="0"/>
          </a:p>
          <a:p>
            <a:pPr marL="0" lvl="0" indent="0" algn="l" rtl="0">
              <a:spcBef>
                <a:spcPts val="0"/>
              </a:spcBef>
              <a:spcAft>
                <a:spcPts val="0"/>
              </a:spcAft>
              <a:buNone/>
            </a:pPr>
            <a:r>
              <a:rPr lang="en-US" sz="1400" dirty="0">
                <a:solidFill>
                  <a:srgbClr val="111111"/>
                </a:solidFill>
              </a:rPr>
              <a:t> </a:t>
            </a:r>
            <a:endParaRPr sz="1400" dirty="0"/>
          </a:p>
          <a:p>
            <a:pPr marL="0" lvl="0" indent="0" algn="l" rtl="0">
              <a:spcBef>
                <a:spcPts val="0"/>
              </a:spcBef>
              <a:spcAft>
                <a:spcPts val="0"/>
              </a:spcAft>
              <a:buNone/>
            </a:pPr>
            <a:r>
              <a:rPr lang="en-US" sz="1400" dirty="0">
                <a:solidFill>
                  <a:srgbClr val="111111"/>
                </a:solidFill>
              </a:rPr>
              <a:t>Until the new budget, the last time the state made school construction grants–not loans–available to localities was 2009.</a:t>
            </a:r>
            <a:endParaRPr sz="1400" dirty="0"/>
          </a:p>
          <a:p>
            <a:pPr marL="0" lvl="0" indent="0" algn="l" rtl="0">
              <a:spcBef>
                <a:spcPts val="0"/>
              </a:spcBef>
              <a:spcAft>
                <a:spcPts val="0"/>
              </a:spcAft>
              <a:buNone/>
            </a:pPr>
            <a:r>
              <a:rPr lang="en-US" sz="1400" dirty="0">
                <a:solidFill>
                  <a:srgbClr val="111111"/>
                </a:solidFill>
              </a:rPr>
              <a:t> </a:t>
            </a:r>
            <a:endParaRPr sz="1400" dirty="0"/>
          </a:p>
          <a:p>
            <a:pPr marL="0" lvl="0" indent="0" algn="l" rtl="0">
              <a:spcBef>
                <a:spcPts val="0"/>
              </a:spcBef>
              <a:spcAft>
                <a:spcPts val="0"/>
              </a:spcAft>
              <a:buNone/>
            </a:pPr>
            <a:r>
              <a:rPr lang="en-US" sz="1400" dirty="0">
                <a:solidFill>
                  <a:srgbClr val="111111"/>
                </a:solidFill>
              </a:rPr>
              <a:t>The Literary Fund’s primary function supposedly was to provide low-interest loans to school districts for school construction. In the last five years, only $24 million of the Literary Fund went in loans to school construction while $790 million has gone toward teacher retirement.</a:t>
            </a:r>
            <a:endParaRPr sz="1400" dirty="0"/>
          </a:p>
          <a:p>
            <a:pPr marL="0" lvl="0" indent="0" algn="l" rtl="0">
              <a:spcBef>
                <a:spcPts val="0"/>
              </a:spcBef>
              <a:spcAft>
                <a:spcPts val="0"/>
              </a:spcAft>
              <a:buNone/>
            </a:pPr>
            <a:r>
              <a:rPr lang="en-US" sz="1400" dirty="0"/>
              <a:t> </a:t>
            </a:r>
            <a:endParaRPr sz="1400" dirty="0"/>
          </a:p>
          <a:p>
            <a:pPr marL="0" lvl="0" indent="0" algn="l" rtl="0">
              <a:spcBef>
                <a:spcPts val="618"/>
              </a:spcBef>
              <a:spcAft>
                <a:spcPts val="0"/>
              </a:spcAft>
              <a:buNone/>
            </a:pPr>
            <a:r>
              <a:rPr lang="en-US" sz="1400" dirty="0">
                <a:solidFill>
                  <a:srgbClr val="000000"/>
                </a:solidFill>
              </a:rPr>
              <a:t>The Virginia Department of Education has guidelines and standards for school facilities when old schools are renovated or new schools built, but these standards fall short of guaranteeing all students have adequate schools and classrooms. A locality must have the capacity to build or renovate to even consider the “recommendations” in these guidelines. </a:t>
            </a:r>
            <a:endParaRPr sz="1400" dirty="0"/>
          </a:p>
        </p:txBody>
      </p:sp>
      <p:sp>
        <p:nvSpPr>
          <p:cNvPr id="183" name="Google Shape;183;p13: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4: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190" name="Google Shape;190;p14: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5: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sz="1900" dirty="0">
                <a:solidFill>
                  <a:srgbClr val="000000"/>
                </a:solidFill>
                <a:latin typeface="Calibri"/>
                <a:ea typeface="Calibri"/>
                <a:cs typeface="Calibri"/>
                <a:sym typeface="Calibri"/>
              </a:rPr>
              <a:t>Slide 15: Virginia ranks 25</a:t>
            </a:r>
            <a:r>
              <a:rPr lang="en-US" sz="1900" baseline="30000" dirty="0">
                <a:solidFill>
                  <a:srgbClr val="000000"/>
                </a:solidFill>
                <a:latin typeface="Calibri"/>
                <a:ea typeface="Calibri"/>
                <a:cs typeface="Calibri"/>
                <a:sym typeface="Calibri"/>
              </a:rPr>
              <a:t>th</a:t>
            </a:r>
            <a:r>
              <a:rPr lang="en-US" sz="1900" dirty="0">
                <a:solidFill>
                  <a:srgbClr val="000000"/>
                </a:solidFill>
                <a:latin typeface="Calibri"/>
                <a:ea typeface="Calibri"/>
                <a:cs typeface="Calibri"/>
                <a:sym typeface="Calibri"/>
              </a:rPr>
              <a:t> nationwide in teacher starting pay; however, when you compare Virginia’s teacher salaries to those of comparably educated professionals, our state ranks 50</a:t>
            </a:r>
            <a:r>
              <a:rPr lang="en-US" sz="1900" baseline="30000" dirty="0">
                <a:solidFill>
                  <a:srgbClr val="000000"/>
                </a:solidFill>
                <a:latin typeface="Calibri"/>
                <a:ea typeface="Calibri"/>
                <a:cs typeface="Calibri"/>
                <a:sym typeface="Calibri"/>
              </a:rPr>
              <a:t>th</a:t>
            </a:r>
            <a:r>
              <a:rPr lang="en-US" sz="1900" dirty="0">
                <a:solidFill>
                  <a:srgbClr val="000000"/>
                </a:solidFill>
                <a:latin typeface="Calibri"/>
                <a:ea typeface="Calibri"/>
                <a:cs typeface="Calibri"/>
                <a:sym typeface="Calibri"/>
              </a:rPr>
              <a:t> out of 50 states. Our teachers earn 32.7% less than their peers – the worst gap in the nation.</a:t>
            </a:r>
            <a:endParaRPr dirty="0"/>
          </a:p>
        </p:txBody>
      </p:sp>
      <p:sp>
        <p:nvSpPr>
          <p:cNvPr id="197" name="Google Shape;197;p15: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6: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sz="1400" dirty="0">
                <a:solidFill>
                  <a:srgbClr val="000000"/>
                </a:solidFill>
              </a:rPr>
              <a:t>Slide 16: There is good news in the 2022-23 budget. We are fortunate that there was a large budget surplus, partly because of COVID money.</a:t>
            </a:r>
            <a:endParaRPr sz="1400" dirty="0">
              <a:solidFill>
                <a:srgbClr val="000000"/>
              </a:solidFill>
            </a:endParaRPr>
          </a:p>
          <a:p>
            <a:pPr marL="0" lvl="0" indent="0" algn="l" rtl="0">
              <a:spcBef>
                <a:spcPts val="0"/>
              </a:spcBef>
              <a:spcAft>
                <a:spcPts val="0"/>
              </a:spcAft>
              <a:buNone/>
            </a:pPr>
            <a:r>
              <a:rPr lang="en-US" sz="1400" dirty="0">
                <a:solidFill>
                  <a:srgbClr val="000000"/>
                </a:solidFill>
              </a:rPr>
              <a:t>The state boasts 5% raises – but who really pays?? In a previous budget year, one county had to reject raises for its teachers because it could not afford its share. </a:t>
            </a:r>
            <a:endParaRPr dirty="0"/>
          </a:p>
          <a:p>
            <a:pPr marL="0" lvl="0" indent="0" algn="l" rtl="0">
              <a:spcBef>
                <a:spcPts val="618"/>
              </a:spcBef>
              <a:spcAft>
                <a:spcPts val="0"/>
              </a:spcAft>
              <a:buNone/>
            </a:pPr>
            <a:r>
              <a:rPr lang="en-US" sz="1400" dirty="0"/>
              <a:t>The state is making some effort to balance need and capacity, but still leaves behind rural and city schools – where students in areas of poverty are likely to need more services and more expensive services if our state’s goal is equity in education. </a:t>
            </a:r>
            <a:endParaRPr dirty="0"/>
          </a:p>
          <a:p>
            <a:pPr marL="0" lvl="0" indent="0" algn="l" rtl="0">
              <a:spcBef>
                <a:spcPts val="618"/>
              </a:spcBef>
              <a:spcAft>
                <a:spcPts val="0"/>
              </a:spcAft>
              <a:buNone/>
            </a:pPr>
            <a:endParaRPr dirty="0"/>
          </a:p>
        </p:txBody>
      </p:sp>
      <p:sp>
        <p:nvSpPr>
          <p:cNvPr id="206" name="Google Shape;206;p16: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7: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213" name="Google Shape;213;p17: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8: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220" name="Google Shape;220;p18: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9: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sz="1900">
                <a:solidFill>
                  <a:srgbClr val="000000"/>
                </a:solidFill>
                <a:latin typeface="Calibri"/>
                <a:ea typeface="Calibri"/>
                <a:cs typeface="Calibri"/>
                <a:sym typeface="Calibri"/>
              </a:rPr>
              <a:t>Slide 19: No-loss funding means that localities don’t lose $$s when # of students declines.</a:t>
            </a:r>
            <a:endParaRPr sz="1900">
              <a:latin typeface="Calibri"/>
              <a:ea typeface="Calibri"/>
              <a:cs typeface="Calibri"/>
              <a:sym typeface="Calibri"/>
            </a:endParaRPr>
          </a:p>
          <a:p>
            <a:pPr marL="0" lvl="0" indent="0" algn="l" rtl="0">
              <a:spcBef>
                <a:spcPts val="618"/>
              </a:spcBef>
              <a:spcAft>
                <a:spcPts val="0"/>
              </a:spcAft>
              <a:buNone/>
            </a:pPr>
            <a:r>
              <a:rPr lang="en-US" sz="1900">
                <a:solidFill>
                  <a:srgbClr val="000000"/>
                </a:solidFill>
                <a:latin typeface="Calibri"/>
                <a:ea typeface="Calibri"/>
                <a:cs typeface="Calibri"/>
                <a:sym typeface="Calibri"/>
              </a:rPr>
              <a:t>Gov. Northam had proposed increasing staff % for ELL, but it was not included in the budget.</a:t>
            </a:r>
            <a:endParaRPr/>
          </a:p>
        </p:txBody>
      </p:sp>
      <p:sp>
        <p:nvSpPr>
          <p:cNvPr id="227" name="Google Shape;227;p19: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sz="1900" dirty="0">
                <a:solidFill>
                  <a:srgbClr val="000000"/>
                </a:solidFill>
                <a:latin typeface="Calibri"/>
                <a:ea typeface="Calibri"/>
                <a:cs typeface="Calibri"/>
                <a:sym typeface="Calibri"/>
              </a:rPr>
              <a:t>Slide 2: League members from across the state set out to research and document whether all children in Virginia have access to a high quality education and, if not, what changes need to be made in funding public schools. </a:t>
            </a:r>
            <a:endParaRPr strike="sngStrike" dirty="0"/>
          </a:p>
        </p:txBody>
      </p:sp>
      <p:sp>
        <p:nvSpPr>
          <p:cNvPr id="104" name="Google Shape;104;p2: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361599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0: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234" name="Google Shape;234;p20: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1: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a:t>One strategy suggested in our report is within the League’s control and, over time, could help develop the political will need to effect necessary change.</a:t>
            </a:r>
            <a:endParaRPr/>
          </a:p>
        </p:txBody>
      </p:sp>
      <p:sp>
        <p:nvSpPr>
          <p:cNvPr id="241" name="Google Shape;241;p21: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4321740a6a_0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4321740a6a_0_0:notes"/>
          <p:cNvSpPr txBox="1">
            <a:spLocks noGrp="1"/>
          </p:cNvSpPr>
          <p:nvPr>
            <p:ph type="body" idx="1"/>
          </p:nvPr>
        </p:nvSpPr>
        <p:spPr>
          <a:xfrm>
            <a:off x="710248" y="4518204"/>
            <a:ext cx="5682000" cy="3696600"/>
          </a:xfrm>
          <a:prstGeom prst="rect">
            <a:avLst/>
          </a:prstGeom>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248" name="Google Shape;248;g14321740a6a_0_0:notes"/>
          <p:cNvSpPr txBox="1">
            <a:spLocks noGrp="1"/>
          </p:cNvSpPr>
          <p:nvPr>
            <p:ph type="sldNum" idx="12"/>
          </p:nvPr>
        </p:nvSpPr>
        <p:spPr>
          <a:xfrm>
            <a:off x="4023092" y="8917422"/>
            <a:ext cx="3077700" cy="471000"/>
          </a:xfrm>
          <a:prstGeom prst="rect">
            <a:avLst/>
          </a:prstGeom>
        </p:spPr>
        <p:txBody>
          <a:bodyPr spcFirstLastPara="1" wrap="square" lIns="94225" tIns="47100" rIns="94225" bIns="471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dirty="0">
                <a:solidFill>
                  <a:srgbClr val="000000"/>
                </a:solidFill>
                <a:latin typeface="Calibri"/>
                <a:ea typeface="Calibri"/>
                <a:cs typeface="Calibri"/>
                <a:sym typeface="Calibri"/>
              </a:rPr>
              <a:t>Slide 3: Our three subcommittees:</a:t>
            </a:r>
            <a:endParaRPr b="0" dirty="0"/>
          </a:p>
          <a:p>
            <a:pPr marL="0" lvl="0" indent="-76200" algn="l" rtl="0">
              <a:spcBef>
                <a:spcPts val="0"/>
              </a:spcBef>
              <a:spcAft>
                <a:spcPts val="0"/>
              </a:spcAft>
              <a:buClr>
                <a:srgbClr val="000000"/>
              </a:buClr>
              <a:buSzPts val="1200"/>
              <a:buFont typeface="Arial"/>
              <a:buAutoNum type="arabicPeriod"/>
            </a:pPr>
            <a:r>
              <a:rPr lang="en-US" dirty="0">
                <a:solidFill>
                  <a:srgbClr val="000000"/>
                </a:solidFill>
                <a:latin typeface="Calibri"/>
                <a:ea typeface="Calibri"/>
                <a:cs typeface="Calibri"/>
                <a:sym typeface="Calibri"/>
              </a:rPr>
              <a:t> defined high-quality education;</a:t>
            </a:r>
          </a:p>
          <a:p>
            <a:pPr marL="0" lvl="0" indent="-76200" algn="l" rtl="0">
              <a:spcBef>
                <a:spcPts val="0"/>
              </a:spcBef>
              <a:spcAft>
                <a:spcPts val="0"/>
              </a:spcAft>
              <a:buClr>
                <a:srgbClr val="000000"/>
              </a:buClr>
              <a:buSzPts val="1200"/>
              <a:buFont typeface="Arial"/>
              <a:buAutoNum type="arabicPeriod"/>
            </a:pPr>
            <a:r>
              <a:rPr lang="en-US" dirty="0">
                <a:solidFill>
                  <a:srgbClr val="000000"/>
                </a:solidFill>
                <a:latin typeface="Calibri"/>
                <a:ea typeface="Calibri"/>
                <a:cs typeface="Calibri"/>
                <a:sym typeface="Calibri"/>
              </a:rPr>
              <a:t> looked at whether VA’s education funding was equitable, considering the wide disparity in capacity and funding between divisions;</a:t>
            </a:r>
          </a:p>
          <a:p>
            <a:pPr marL="0" lvl="0" indent="-76200" algn="l" rtl="0">
              <a:spcBef>
                <a:spcPts val="0"/>
              </a:spcBef>
              <a:spcAft>
                <a:spcPts val="0"/>
              </a:spcAft>
              <a:buClr>
                <a:srgbClr val="000000"/>
              </a:buClr>
              <a:buSzPts val="1200"/>
              <a:buFont typeface="Arial"/>
              <a:buAutoNum type="arabicPeriod"/>
            </a:pPr>
            <a:r>
              <a:rPr lang="en-US" dirty="0">
                <a:solidFill>
                  <a:srgbClr val="000000"/>
                </a:solidFill>
                <a:latin typeface="Calibri"/>
                <a:ea typeface="Calibri"/>
                <a:cs typeface="Calibri"/>
                <a:sym typeface="Calibri"/>
              </a:rPr>
              <a:t> compared how Virginia ranks among states in basic funding for education.</a:t>
            </a:r>
          </a:p>
          <a:p>
            <a:pPr marL="0" lvl="0" indent="-76200" algn="l" rtl="0">
              <a:spcBef>
                <a:spcPts val="0"/>
              </a:spcBef>
              <a:spcAft>
                <a:spcPts val="0"/>
              </a:spcAft>
              <a:buClr>
                <a:srgbClr val="000000"/>
              </a:buClr>
              <a:buSzPts val="1200"/>
              <a:buFont typeface="Arial"/>
              <a:buAutoNum type="arabicPeriod"/>
            </a:pPr>
            <a:endParaRPr lang="en-US" dirty="0">
              <a:solidFill>
                <a:srgbClr val="000000"/>
              </a:solidFill>
              <a:latin typeface="Calibri"/>
              <a:cs typeface="Calibri"/>
              <a:sym typeface="Calibri"/>
            </a:endParaRPr>
          </a:p>
          <a:p>
            <a:pPr marL="0" lvl="0" indent="-76200" algn="l" rtl="0">
              <a:spcBef>
                <a:spcPts val="0"/>
              </a:spcBef>
              <a:spcAft>
                <a:spcPts val="0"/>
              </a:spcAft>
              <a:buClr>
                <a:srgbClr val="000000"/>
              </a:buClr>
              <a:buSzPts val="1200"/>
              <a:buFont typeface="Arial"/>
              <a:buAutoNum type="arabicPeriod"/>
            </a:pPr>
            <a:r>
              <a:rPr lang="en-US" dirty="0">
                <a:solidFill>
                  <a:srgbClr val="000000"/>
                </a:solidFill>
                <a:latin typeface="Calibri"/>
                <a:cs typeface="Calibri"/>
                <a:sym typeface="Calibri"/>
              </a:rPr>
              <a:t> We hope  you have read our full report, which gives a clearer and wider view of this complex issue than this presentation.</a:t>
            </a:r>
            <a:endParaRPr dirty="0"/>
          </a:p>
        </p:txBody>
      </p:sp>
      <p:sp>
        <p:nvSpPr>
          <p:cNvPr id="110" name="Google Shape;110;p3: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a:t>Of course, we all know why the League believes public education is so important.</a:t>
            </a:r>
            <a:endParaRPr i="0"/>
          </a:p>
        </p:txBody>
      </p:sp>
      <p:sp>
        <p:nvSpPr>
          <p:cNvPr id="117" name="Google Shape;117;p4: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a:t>Joining states such as Mississippi and Missouri.</a:t>
            </a:r>
            <a:endParaRPr/>
          </a:p>
        </p:txBody>
      </p:sp>
      <p:sp>
        <p:nvSpPr>
          <p:cNvPr id="124" name="Google Shape;124;p5: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sz="1900" dirty="0">
                <a:solidFill>
                  <a:srgbClr val="222222"/>
                </a:solidFill>
                <a:latin typeface="Calibri"/>
                <a:ea typeface="Calibri"/>
                <a:cs typeface="Calibri"/>
                <a:sym typeface="Calibri"/>
              </a:rPr>
              <a:t>SLIDE #6</a:t>
            </a:r>
            <a:endParaRPr sz="1900" dirty="0">
              <a:latin typeface="Calibri"/>
              <a:ea typeface="Calibri"/>
              <a:cs typeface="Calibri"/>
              <a:sym typeface="Calibri"/>
            </a:endParaRPr>
          </a:p>
          <a:p>
            <a:pPr marL="0" lvl="0" indent="0" algn="l" rtl="0">
              <a:spcBef>
                <a:spcPts val="0"/>
              </a:spcBef>
              <a:spcAft>
                <a:spcPts val="0"/>
              </a:spcAft>
              <a:buNone/>
            </a:pPr>
            <a:r>
              <a:rPr lang="en-US" sz="1400" dirty="0">
                <a:solidFill>
                  <a:srgbClr val="222222"/>
                </a:solidFill>
              </a:rPr>
              <a:t>Fundamentally, our study provides evidence that </a:t>
            </a:r>
            <a:endParaRPr sz="1400" dirty="0"/>
          </a:p>
          <a:p>
            <a:pPr marL="353358" lvl="0" indent="-353358" algn="l" rtl="0">
              <a:spcBef>
                <a:spcPts val="0"/>
              </a:spcBef>
              <a:spcAft>
                <a:spcPts val="0"/>
              </a:spcAft>
              <a:buClr>
                <a:srgbClr val="222222"/>
              </a:buClr>
              <a:buSzPts val="1400"/>
              <a:buFont typeface="Calibri"/>
              <a:buAutoNum type="arabicPeriod"/>
            </a:pPr>
            <a:r>
              <a:rPr lang="en-US" sz="1400" dirty="0">
                <a:solidFill>
                  <a:srgbClr val="222222"/>
                </a:solidFill>
              </a:rPr>
              <a:t>the state’s funding of public education is both inadequate and inequitable;  </a:t>
            </a:r>
            <a:endParaRPr sz="1400" dirty="0"/>
          </a:p>
          <a:p>
            <a:pPr marL="353358" lvl="0" indent="-353358" algn="l" rtl="0">
              <a:spcBef>
                <a:spcPts val="0"/>
              </a:spcBef>
              <a:spcAft>
                <a:spcPts val="0"/>
              </a:spcAft>
              <a:buClr>
                <a:srgbClr val="222222"/>
              </a:buClr>
              <a:buSzPts val="1400"/>
              <a:buFont typeface="Calibri"/>
              <a:buAutoNum type="arabicPeriod"/>
            </a:pPr>
            <a:r>
              <a:rPr lang="en-US" sz="1400" dirty="0">
                <a:solidFill>
                  <a:srgbClr val="222222"/>
                </a:solidFill>
              </a:rPr>
              <a:t>Virginia has the resources to adequately fund the schools but not the will; </a:t>
            </a:r>
            <a:endParaRPr sz="1400" dirty="0"/>
          </a:p>
          <a:p>
            <a:pPr marL="353358" lvl="0" indent="-353358" algn="l" rtl="0">
              <a:spcBef>
                <a:spcPts val="0"/>
              </a:spcBef>
              <a:spcAft>
                <a:spcPts val="0"/>
              </a:spcAft>
              <a:buClr>
                <a:schemeClr val="dk1"/>
              </a:buClr>
              <a:buSzPts val="1400"/>
              <a:buFont typeface="Calibri"/>
              <a:buAutoNum type="arabicPeriod"/>
            </a:pPr>
            <a:r>
              <a:rPr lang="en-US" sz="1400" dirty="0"/>
              <a:t>we have the ability to assess the capacity of local school divisions and design formulas that will fund public schools in a way that will provide a high quality education program for ALL students in Virginia’s public schools.</a:t>
            </a:r>
            <a:endParaRPr dirty="0"/>
          </a:p>
          <a:p>
            <a:pPr marL="353358" lvl="0" indent="-353358" algn="l" rtl="0">
              <a:spcBef>
                <a:spcPts val="0"/>
              </a:spcBef>
              <a:spcAft>
                <a:spcPts val="0"/>
              </a:spcAft>
              <a:buClr>
                <a:schemeClr val="dk1"/>
              </a:buClr>
              <a:buSzPts val="1400"/>
              <a:buFont typeface="Calibri"/>
              <a:buAutoNum type="arabicPeriod"/>
            </a:pPr>
            <a:r>
              <a:rPr lang="en-US" sz="1400" dirty="0"/>
              <a:t>Part of the problem is the Constitution.</a:t>
            </a:r>
            <a:endParaRPr dirty="0"/>
          </a:p>
          <a:p>
            <a:pPr marL="0" lvl="0" indent="0" algn="l" rtl="0">
              <a:spcBef>
                <a:spcPts val="0"/>
              </a:spcBef>
              <a:spcAft>
                <a:spcPts val="0"/>
              </a:spcAft>
              <a:buNone/>
            </a:pPr>
            <a:endParaRPr dirty="0"/>
          </a:p>
        </p:txBody>
      </p:sp>
      <p:sp>
        <p:nvSpPr>
          <p:cNvPr id="131" name="Google Shape;131;p6: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7: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sz="1900" dirty="0">
                <a:solidFill>
                  <a:srgbClr val="222222"/>
                </a:solidFill>
                <a:latin typeface="Calibri"/>
                <a:ea typeface="Calibri"/>
                <a:cs typeface="Calibri"/>
                <a:sym typeface="Calibri"/>
              </a:rPr>
              <a:t>SLIDE #7</a:t>
            </a:r>
            <a:endParaRPr sz="1900" dirty="0">
              <a:latin typeface="Calibri"/>
              <a:ea typeface="Calibri"/>
              <a:cs typeface="Calibri"/>
              <a:sym typeface="Calibri"/>
            </a:endParaRPr>
          </a:p>
          <a:p>
            <a:pPr marL="0" lvl="0" indent="0" algn="l" rtl="0">
              <a:spcBef>
                <a:spcPts val="0"/>
              </a:spcBef>
              <a:spcAft>
                <a:spcPts val="0"/>
              </a:spcAft>
              <a:buNone/>
            </a:pPr>
            <a:r>
              <a:rPr lang="en-US" sz="1400" dirty="0">
                <a:latin typeface="Calibri"/>
                <a:ea typeface="Calibri"/>
                <a:cs typeface="Calibri"/>
                <a:sym typeface="Calibri"/>
              </a:rPr>
              <a:t>Standards for a high-quality education are established by the State Board of Education in the Standards of Quality, a document that is subject to periodic approval and funding by the General Assembly. The General Assembly has consistently underfunded the Standards of Quality recommendations they approve. </a:t>
            </a:r>
            <a:endParaRPr dirty="0"/>
          </a:p>
          <a:p>
            <a:pPr marL="0" lvl="0" indent="0" algn="l" rtl="0">
              <a:spcBef>
                <a:spcPts val="0"/>
              </a:spcBef>
              <a:spcAft>
                <a:spcPts val="0"/>
              </a:spcAft>
              <a:buNone/>
            </a:pPr>
            <a:endParaRPr sz="1400" dirty="0">
              <a:latin typeface="Calibri"/>
              <a:ea typeface="Calibri"/>
              <a:cs typeface="Calibri"/>
              <a:sym typeface="Calibri"/>
            </a:endParaRPr>
          </a:p>
          <a:p>
            <a:pPr marL="0" lvl="0" indent="0" algn="l" rtl="0">
              <a:spcBef>
                <a:spcPts val="0"/>
              </a:spcBef>
              <a:spcAft>
                <a:spcPts val="0"/>
              </a:spcAft>
              <a:buNone/>
            </a:pPr>
            <a:r>
              <a:rPr lang="en-US" sz="1400" dirty="0">
                <a:solidFill>
                  <a:srgbClr val="222222"/>
                </a:solidFill>
                <a:latin typeface="Calibri"/>
                <a:ea typeface="Calibri"/>
                <a:cs typeface="Calibri"/>
                <a:sym typeface="Calibri"/>
              </a:rPr>
              <a:t>Our study concluded that unless the language in the Virginia Constitution that describes the state’s obligation to provide “a high-quality education for all students” is changed from aspirational to a requirement, not much is likely to change. Other states have successfully brought court action to force states to increase school funding based on their state constitution’s stronger language.</a:t>
            </a:r>
            <a:endParaRPr sz="1400" dirty="0"/>
          </a:p>
        </p:txBody>
      </p:sp>
      <p:sp>
        <p:nvSpPr>
          <p:cNvPr id="137" name="Google Shape;137;p7: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8: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a:solidFill>
                  <a:srgbClr val="000000"/>
                </a:solidFill>
                <a:latin typeface="Calibri"/>
                <a:ea typeface="Calibri"/>
                <a:cs typeface="Calibri"/>
                <a:sym typeface="Calibri"/>
              </a:rPr>
              <a:t>Slide 8: </a:t>
            </a:r>
            <a:r>
              <a:rPr lang="en-US"/>
              <a:t>There are clearly state-wide problems with Virginia’s educational funding. </a:t>
            </a:r>
            <a:endParaRPr/>
          </a:p>
        </p:txBody>
      </p:sp>
      <p:sp>
        <p:nvSpPr>
          <p:cNvPr id="144" name="Google Shape;144;p8: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sz="1400" dirty="0">
                <a:solidFill>
                  <a:srgbClr val="000000"/>
                </a:solidFill>
                <a:latin typeface="Calibri"/>
                <a:ea typeface="Calibri"/>
                <a:cs typeface="Calibri"/>
                <a:sym typeface="Calibri"/>
              </a:rPr>
              <a:t>Slide </a:t>
            </a:r>
            <a:r>
              <a:rPr lang="en-US" sz="1400" dirty="0">
                <a:solidFill>
                  <a:srgbClr val="222222"/>
                </a:solidFill>
                <a:latin typeface="Calibri"/>
                <a:ea typeface="Calibri"/>
                <a:cs typeface="Calibri"/>
                <a:sym typeface="Calibri"/>
              </a:rPr>
              <a:t>9: </a:t>
            </a:r>
            <a:r>
              <a:rPr lang="en-US" sz="1800" dirty="0">
                <a:latin typeface="Calibri"/>
                <a:ea typeface="Calibri"/>
                <a:cs typeface="Calibri"/>
                <a:sym typeface="Calibri"/>
              </a:rPr>
              <a:t>Per pupil expenditure across the state varies as much as $10,000 per student and over $200,000 per classroom. </a:t>
            </a:r>
            <a:r>
              <a:rPr lang="en-US" sz="1400" dirty="0">
                <a:solidFill>
                  <a:srgbClr val="000000"/>
                </a:solidFill>
                <a:latin typeface="Calibri"/>
                <a:ea typeface="Calibri"/>
                <a:cs typeface="Calibri"/>
                <a:sym typeface="Calibri"/>
              </a:rPr>
              <a:t>In 2020, local governments invested an additional $4.4 billion statewide to provide important education services that exceeded the Standards of Quality requirements. Poorer school divisions do not have the resources to provide the same level of personnel, programs, and services as wealthier school divisions. Full funding by the state for these additional programs and services would reduce some of these inequities. </a:t>
            </a:r>
            <a:endParaRPr sz="1400" dirty="0">
              <a:latin typeface="Calibri"/>
              <a:ea typeface="Calibri"/>
              <a:cs typeface="Calibri"/>
              <a:sym typeface="Calibri"/>
            </a:endParaRPr>
          </a:p>
          <a:p>
            <a:pPr marL="0" lvl="0" indent="0" algn="l" rtl="0">
              <a:spcBef>
                <a:spcPts val="0"/>
              </a:spcBef>
              <a:spcAft>
                <a:spcPts val="0"/>
              </a:spcAft>
              <a:buNone/>
            </a:pPr>
            <a:r>
              <a:rPr lang="en-US" sz="1400" dirty="0">
                <a:solidFill>
                  <a:srgbClr val="000000"/>
                </a:solidFill>
                <a:latin typeface="Calibri"/>
                <a:ea typeface="Calibri"/>
                <a:cs typeface="Calibri"/>
                <a:sym typeface="Calibri"/>
              </a:rPr>
              <a:t> </a:t>
            </a:r>
            <a:endParaRPr sz="1400" dirty="0">
              <a:latin typeface="Calibri"/>
              <a:ea typeface="Calibri"/>
              <a:cs typeface="Calibri"/>
              <a:sym typeface="Calibri"/>
            </a:endParaRPr>
          </a:p>
          <a:p>
            <a:pPr marL="0" lvl="0" indent="0" algn="l" rtl="0">
              <a:spcBef>
                <a:spcPts val="0"/>
              </a:spcBef>
              <a:spcAft>
                <a:spcPts val="0"/>
              </a:spcAft>
              <a:buNone/>
            </a:pPr>
            <a:r>
              <a:rPr lang="en-US" sz="1400" dirty="0">
                <a:solidFill>
                  <a:srgbClr val="000000"/>
                </a:solidFill>
                <a:latin typeface="Calibri"/>
                <a:ea typeface="Calibri"/>
                <a:cs typeface="Calibri"/>
                <a:sym typeface="Calibri"/>
              </a:rPr>
              <a:t>Rural areas have borne the brunt of state funding cuts. The state share of funding has decreased by 5.4% statewide but is down by 6.8% in rural schools. Staff-to-student ratios have improved statewide but have also decreased in rural schools. </a:t>
            </a:r>
            <a:endParaRPr sz="1400" dirty="0">
              <a:latin typeface="Calibri"/>
              <a:ea typeface="Calibri"/>
              <a:cs typeface="Calibri"/>
              <a:sym typeface="Calibri"/>
            </a:endParaRPr>
          </a:p>
        </p:txBody>
      </p:sp>
      <p:sp>
        <p:nvSpPr>
          <p:cNvPr id="151" name="Google Shape;151;p9: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3"/>
          <p:cNvSpPr>
            <a:spLocks noGrp="1"/>
          </p:cNvSpPr>
          <p:nvPr>
            <p:ph type="pic" idx="2"/>
          </p:nvPr>
        </p:nvSpPr>
        <p:spPr>
          <a:xfrm>
            <a:off x="5183188" y="987425"/>
            <a:ext cx="6172200" cy="4873625"/>
          </a:xfrm>
          <a:prstGeom prst="rect">
            <a:avLst/>
          </a:prstGeom>
          <a:noFill/>
          <a:ln>
            <a:noFill/>
          </a:ln>
        </p:spPr>
      </p:sp>
      <p:sp>
        <p:nvSpPr>
          <p:cNvPr id="68" name="Google Shape;68;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Shape 84"/>
        <p:cNvGrpSpPr/>
        <p:nvPr/>
      </p:nvGrpSpPr>
      <p:grpSpPr>
        <a:xfrm>
          <a:off x="0" y="0"/>
          <a:ext cx="0" cy="0"/>
          <a:chOff x="0" y="0"/>
          <a:chExt cx="0" cy="0"/>
        </a:xfrm>
      </p:grpSpPr>
      <p:sp>
        <p:nvSpPr>
          <p:cNvPr id="85" name="Google Shape;8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7" name="Google Shape;8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a:spLocks noGrp="1"/>
          </p:cNvSpPr>
          <p:nvPr>
            <p:ph type="title"/>
          </p:nvPr>
        </p:nvSpPr>
        <p:spPr>
          <a:xfrm>
            <a:off x="568713" y="365125"/>
            <a:ext cx="11106614" cy="229385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League of Women Voters—Virginia  </a:t>
            </a:r>
            <a:br>
              <a:rPr lang="en-US" sz="4640">
                <a:latin typeface="Calibri"/>
                <a:ea typeface="Calibri"/>
                <a:cs typeface="Calibri"/>
                <a:sym typeface="Calibri"/>
              </a:rPr>
            </a:br>
            <a:endParaRPr sz="4640">
              <a:latin typeface="Calibri"/>
              <a:ea typeface="Calibri"/>
              <a:cs typeface="Calibri"/>
              <a:sym typeface="Calibri"/>
            </a:endParaRPr>
          </a:p>
        </p:txBody>
      </p:sp>
      <p:sp>
        <p:nvSpPr>
          <p:cNvPr id="100" name="Google Shape;100;p1"/>
          <p:cNvSpPr txBox="1">
            <a:spLocks noGrp="1"/>
          </p:cNvSpPr>
          <p:nvPr>
            <p:ph type="body" idx="1"/>
          </p:nvPr>
        </p:nvSpPr>
        <p:spPr>
          <a:xfrm>
            <a:off x="838200" y="2261937"/>
            <a:ext cx="10515600" cy="391502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400"/>
              <a:buNone/>
            </a:pPr>
            <a:r>
              <a:rPr lang="en-US" sz="4400" b="1" dirty="0"/>
              <a:t>How Virginia Funds Its Public Schools: </a:t>
            </a:r>
            <a:endParaRPr dirty="0"/>
          </a:p>
          <a:p>
            <a:pPr marL="0" lvl="0" indent="0" algn="ctr" rtl="0">
              <a:lnSpc>
                <a:spcPct val="90000"/>
              </a:lnSpc>
              <a:spcBef>
                <a:spcPts val="1000"/>
              </a:spcBef>
              <a:spcAft>
                <a:spcPts val="0"/>
              </a:spcAft>
              <a:buClr>
                <a:schemeClr val="dk1"/>
              </a:buClr>
              <a:buSzPts val="4400"/>
              <a:buNone/>
            </a:pPr>
            <a:r>
              <a:rPr lang="en-US" sz="4400" b="1" dirty="0"/>
              <a:t>A Study of Equity in Public Education </a:t>
            </a:r>
            <a:endParaRPr dirty="0"/>
          </a:p>
          <a:p>
            <a:pPr marL="0" lvl="0" indent="0" algn="ctr" rtl="0">
              <a:lnSpc>
                <a:spcPct val="90000"/>
              </a:lnSpc>
              <a:spcBef>
                <a:spcPts val="1000"/>
              </a:spcBef>
              <a:spcAft>
                <a:spcPts val="0"/>
              </a:spcAft>
              <a:buClr>
                <a:schemeClr val="dk1"/>
              </a:buClr>
              <a:buSzPts val="4400"/>
              <a:buNone/>
            </a:pPr>
            <a:endParaRPr sz="4400" b="1" dirty="0"/>
          </a:p>
          <a:p>
            <a:pPr marL="0" lvl="0" indent="0" algn="ctr" rtl="0">
              <a:lnSpc>
                <a:spcPct val="90000"/>
              </a:lnSpc>
              <a:spcBef>
                <a:spcPts val="1000"/>
              </a:spcBef>
              <a:spcAft>
                <a:spcPts val="0"/>
              </a:spcAft>
              <a:buClr>
                <a:schemeClr val="dk1"/>
              </a:buClr>
              <a:buSzPts val="3600"/>
              <a:buNone/>
            </a:pPr>
            <a:r>
              <a:rPr lang="en-US" sz="3600"/>
              <a:t>August 27, 2022</a:t>
            </a:r>
            <a:endParaRPr/>
          </a:p>
          <a:p>
            <a:pPr marL="0" lvl="0" indent="0" algn="l" rtl="0">
              <a:lnSpc>
                <a:spcPct val="90000"/>
              </a:lnSpc>
              <a:spcBef>
                <a:spcPts val="1000"/>
              </a:spcBef>
              <a:spcAft>
                <a:spcPts val="0"/>
              </a:spcAft>
              <a:buClr>
                <a:schemeClr val="dk1"/>
              </a:buClr>
              <a:buSzPts val="3760"/>
              <a:buNone/>
            </a:pPr>
            <a:endParaRPr sz="3759"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p:nvPr/>
        </p:nvSpPr>
        <p:spPr>
          <a:xfrm>
            <a:off x="0" y="0"/>
            <a:ext cx="12192000" cy="6858000"/>
          </a:xfrm>
          <a:prstGeom prst="rect">
            <a:avLst/>
          </a:prstGeom>
          <a:solidFill>
            <a:srgbClr val="CCC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10"/>
          <p:cNvSpPr/>
          <p:nvPr/>
        </p:nvSpPr>
        <p:spPr>
          <a:xfrm>
            <a:off x="4038600" y="0"/>
            <a:ext cx="8157458" cy="6858000"/>
          </a:xfrm>
          <a:prstGeom prst="rect">
            <a:avLst/>
          </a:prstGeom>
          <a:gradFill>
            <a:gsLst>
              <a:gs pos="0">
                <a:schemeClr val="accent1"/>
              </a:gs>
              <a:gs pos="2000">
                <a:schemeClr val="accent1"/>
              </a:gs>
              <a:gs pos="78000">
                <a:srgbClr val="1F3864"/>
              </a:gs>
              <a:gs pos="100000">
                <a:srgbClr val="000000">
                  <a:alpha val="84705"/>
                </a:srgbClr>
              </a:gs>
            </a:gsLst>
            <a:lin ang="18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10"/>
          <p:cNvSpPr/>
          <p:nvPr/>
        </p:nvSpPr>
        <p:spPr>
          <a:xfrm flipH="1">
            <a:off x="4034537" y="1839884"/>
            <a:ext cx="8157460" cy="5017687"/>
          </a:xfrm>
          <a:prstGeom prst="rect">
            <a:avLst/>
          </a:prstGeom>
          <a:gradFill>
            <a:gsLst>
              <a:gs pos="0">
                <a:srgbClr val="8DA9DB">
                  <a:alpha val="29803"/>
                </a:srgbClr>
              </a:gs>
              <a:gs pos="100000">
                <a:srgbClr val="000000">
                  <a:alpha val="43921"/>
                </a:srgbClr>
              </a:gs>
            </a:gsLst>
            <a:lin ang="4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10"/>
          <p:cNvSpPr/>
          <p:nvPr/>
        </p:nvSpPr>
        <p:spPr>
          <a:xfrm rot="5400000" flipH="1">
            <a:off x="4063179" y="-33131"/>
            <a:ext cx="6857999" cy="6923403"/>
          </a:xfrm>
          <a:prstGeom prst="rect">
            <a:avLst/>
          </a:prstGeom>
          <a:gradFill>
            <a:gsLst>
              <a:gs pos="0">
                <a:srgbClr val="8DA9DB">
                  <a:alpha val="0"/>
                </a:srgbClr>
              </a:gs>
              <a:gs pos="56000">
                <a:srgbClr val="8DA9DB">
                  <a:alpha val="0"/>
                </a:srgbClr>
              </a:gs>
              <a:gs pos="100000">
                <a:schemeClr val="accent1"/>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4" name="Google Shape;164;p10"/>
          <p:cNvPicPr preferRelativeResize="0">
            <a:picLocks noGrp="1"/>
          </p:cNvPicPr>
          <p:nvPr>
            <p:ph type="body" idx="1"/>
          </p:nvPr>
        </p:nvPicPr>
        <p:blipFill rotWithShape="1">
          <a:blip r:embed="rId3">
            <a:alphaModFix/>
          </a:blip>
          <a:srcRect l="1332"/>
          <a:stretch/>
        </p:blipFill>
        <p:spPr>
          <a:xfrm>
            <a:off x="-4058" y="456770"/>
            <a:ext cx="11277600" cy="5943600"/>
          </a:xfrm>
          <a:prstGeom prst="rect">
            <a:avLst/>
          </a:prstGeom>
          <a:noFill/>
          <a:ln>
            <a:noFill/>
          </a:ln>
        </p:spPr>
      </p:pic>
      <p:sp>
        <p:nvSpPr>
          <p:cNvPr id="165" name="Google Shape;165;p10"/>
          <p:cNvSpPr txBox="1"/>
          <p:nvPr/>
        </p:nvSpPr>
        <p:spPr>
          <a:xfrm>
            <a:off x="343305" y="1674244"/>
            <a:ext cx="2624889"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Calibri"/>
                <a:ea typeface="Calibri"/>
                <a:cs typeface="Calibri"/>
                <a:sym typeface="Calibri"/>
              </a:rPr>
              <a:t>Lee County elementary school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a:spLocks noGrp="1"/>
          </p:cNvSpPr>
          <p:nvPr>
            <p:ph type="title"/>
          </p:nvPr>
        </p:nvSpPr>
        <p:spPr>
          <a:xfrm>
            <a:off x="838200" y="1"/>
            <a:ext cx="10515600" cy="88848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latin typeface="Calibri"/>
                <a:ea typeface="Calibri"/>
                <a:cs typeface="Calibri"/>
                <a:sym typeface="Calibri"/>
              </a:rPr>
              <a:t>Per-pupil funding </a:t>
            </a:r>
            <a:endParaRPr/>
          </a:p>
        </p:txBody>
      </p:sp>
      <p:sp>
        <p:nvSpPr>
          <p:cNvPr id="172" name="Google Shape;172;p11"/>
          <p:cNvSpPr txBox="1">
            <a:spLocks noGrp="1"/>
          </p:cNvSpPr>
          <p:nvPr>
            <p:ph type="body" idx="1"/>
          </p:nvPr>
        </p:nvSpPr>
        <p:spPr>
          <a:xfrm>
            <a:off x="838200" y="798653"/>
            <a:ext cx="10515600" cy="594938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3200"/>
              <a:buNone/>
            </a:pPr>
            <a:r>
              <a:rPr lang="en-US" sz="3200"/>
              <a:t>Numbers show a troubling disparity among our school systems as shown by total per-pupil funding, funding rank, and fiscal capacity:</a:t>
            </a:r>
            <a:endParaRPr/>
          </a:p>
          <a:p>
            <a:pPr marL="0" lvl="0" indent="0" algn="l" rtl="0">
              <a:lnSpc>
                <a:spcPct val="90000"/>
              </a:lnSpc>
              <a:spcBef>
                <a:spcPts val="1000"/>
              </a:spcBef>
              <a:spcAft>
                <a:spcPts val="0"/>
              </a:spcAft>
              <a:buClr>
                <a:schemeClr val="dk1"/>
              </a:buClr>
              <a:buSzPts val="3500"/>
              <a:buNone/>
            </a:pPr>
            <a:r>
              <a:rPr lang="en-US" sz="3500"/>
              <a:t> 		</a:t>
            </a:r>
            <a:endParaRPr/>
          </a:p>
          <a:p>
            <a:pPr marL="0" lvl="0" indent="0" algn="l" rtl="0">
              <a:lnSpc>
                <a:spcPct val="90000"/>
              </a:lnSpc>
              <a:spcBef>
                <a:spcPts val="1000"/>
              </a:spcBef>
              <a:spcAft>
                <a:spcPts val="0"/>
              </a:spcAft>
              <a:buClr>
                <a:schemeClr val="dk1"/>
              </a:buClr>
              <a:buSzPts val="3500"/>
              <a:buNone/>
            </a:pPr>
            <a:endParaRPr sz="3500"/>
          </a:p>
          <a:p>
            <a:pPr marL="0" lvl="0" indent="0" algn="l" rtl="0">
              <a:lnSpc>
                <a:spcPct val="90000"/>
              </a:lnSpc>
              <a:spcBef>
                <a:spcPts val="1000"/>
              </a:spcBef>
              <a:spcAft>
                <a:spcPts val="0"/>
              </a:spcAft>
              <a:buClr>
                <a:schemeClr val="dk1"/>
              </a:buClr>
              <a:buSzPts val="3500"/>
              <a:buNone/>
            </a:pPr>
            <a:endParaRPr sz="3500"/>
          </a:p>
          <a:p>
            <a:pPr marL="0" lvl="0" indent="0" algn="l" rtl="0">
              <a:lnSpc>
                <a:spcPct val="90000"/>
              </a:lnSpc>
              <a:spcBef>
                <a:spcPts val="1000"/>
              </a:spcBef>
              <a:spcAft>
                <a:spcPts val="0"/>
              </a:spcAft>
              <a:buClr>
                <a:schemeClr val="dk1"/>
              </a:buClr>
              <a:buSzPts val="3500"/>
              <a:buNone/>
            </a:pPr>
            <a:endParaRPr sz="3500"/>
          </a:p>
          <a:p>
            <a:pPr marL="0" lvl="0" indent="0" algn="l" rtl="0">
              <a:lnSpc>
                <a:spcPct val="90000"/>
              </a:lnSpc>
              <a:spcBef>
                <a:spcPts val="1000"/>
              </a:spcBef>
              <a:spcAft>
                <a:spcPts val="0"/>
              </a:spcAft>
              <a:buClr>
                <a:schemeClr val="dk1"/>
              </a:buClr>
              <a:buSzPts val="3500"/>
              <a:buNone/>
            </a:pPr>
            <a:endParaRPr sz="3500"/>
          </a:p>
          <a:p>
            <a:pPr marL="0" lvl="0" indent="0" algn="l" rtl="0">
              <a:lnSpc>
                <a:spcPct val="90000"/>
              </a:lnSpc>
              <a:spcBef>
                <a:spcPts val="1000"/>
              </a:spcBef>
              <a:spcAft>
                <a:spcPts val="0"/>
              </a:spcAft>
              <a:buClr>
                <a:schemeClr val="dk1"/>
              </a:buClr>
              <a:buSzPts val="1900"/>
              <a:buNone/>
            </a:pPr>
            <a:endParaRPr sz="1900"/>
          </a:p>
          <a:p>
            <a:pPr marL="0" lvl="0" indent="0" algn="l" rtl="0">
              <a:lnSpc>
                <a:spcPct val="90000"/>
              </a:lnSpc>
              <a:spcBef>
                <a:spcPts val="1000"/>
              </a:spcBef>
              <a:spcAft>
                <a:spcPts val="0"/>
              </a:spcAft>
              <a:buClr>
                <a:schemeClr val="dk1"/>
              </a:buClr>
              <a:buSzPts val="1900"/>
              <a:buNone/>
            </a:pPr>
            <a:endParaRPr sz="1900"/>
          </a:p>
          <a:p>
            <a:pPr marL="0" lvl="0" indent="0" algn="l" rtl="0">
              <a:lnSpc>
                <a:spcPct val="90000"/>
              </a:lnSpc>
              <a:spcBef>
                <a:spcPts val="1000"/>
              </a:spcBef>
              <a:spcAft>
                <a:spcPts val="0"/>
              </a:spcAft>
              <a:buClr>
                <a:schemeClr val="dk1"/>
              </a:buClr>
              <a:buSzPts val="1900"/>
              <a:buNone/>
            </a:pPr>
            <a:endParaRPr sz="1900"/>
          </a:p>
          <a:p>
            <a:pPr marL="0" lvl="0" indent="0" algn="l" rtl="0">
              <a:lnSpc>
                <a:spcPct val="90000"/>
              </a:lnSpc>
              <a:spcBef>
                <a:spcPts val="1000"/>
              </a:spcBef>
              <a:spcAft>
                <a:spcPts val="0"/>
              </a:spcAft>
              <a:buClr>
                <a:schemeClr val="dk1"/>
              </a:buClr>
              <a:buSzPts val="1900"/>
              <a:buNone/>
            </a:pPr>
            <a:endParaRPr sz="1900"/>
          </a:p>
          <a:p>
            <a:pPr marL="0" lvl="0" indent="0" algn="l" rtl="0">
              <a:lnSpc>
                <a:spcPct val="90000"/>
              </a:lnSpc>
              <a:spcBef>
                <a:spcPts val="1000"/>
              </a:spcBef>
              <a:spcAft>
                <a:spcPts val="0"/>
              </a:spcAft>
              <a:buClr>
                <a:schemeClr val="dk1"/>
              </a:buClr>
              <a:buSzPts val="2000"/>
              <a:buNone/>
            </a:pPr>
            <a:r>
              <a:rPr lang="en-US" sz="2000"/>
              <a:t>Source: VEA report: </a:t>
            </a:r>
            <a:r>
              <a:rPr lang="en-US" sz="2000" i="1"/>
              <a:t>Virginia’s Educational Disparities 2018-19</a:t>
            </a:r>
            <a:endParaRPr sz="2000"/>
          </a:p>
        </p:txBody>
      </p:sp>
      <p:graphicFrame>
        <p:nvGraphicFramePr>
          <p:cNvPr id="173" name="Google Shape;173;p11"/>
          <p:cNvGraphicFramePr/>
          <p:nvPr/>
        </p:nvGraphicFramePr>
        <p:xfrm>
          <a:off x="925653" y="2011227"/>
          <a:ext cx="10510100" cy="4053910"/>
        </p:xfrm>
        <a:graphic>
          <a:graphicData uri="http://schemas.openxmlformats.org/drawingml/2006/table">
            <a:tbl>
              <a:tblPr firstRow="1" bandRow="1">
                <a:noFill/>
                <a:tableStyleId>{6820EB9F-5B54-4BDC-A8B1-94725E45CDFD}</a:tableStyleId>
              </a:tblPr>
              <a:tblGrid>
                <a:gridCol w="3299100">
                  <a:extLst>
                    <a:ext uri="{9D8B030D-6E8A-4147-A177-3AD203B41FA5}">
                      <a16:colId xmlns:a16="http://schemas.microsoft.com/office/drawing/2014/main" val="20000"/>
                    </a:ext>
                  </a:extLst>
                </a:gridCol>
                <a:gridCol w="2419100">
                  <a:extLst>
                    <a:ext uri="{9D8B030D-6E8A-4147-A177-3AD203B41FA5}">
                      <a16:colId xmlns:a16="http://schemas.microsoft.com/office/drawing/2014/main" val="20001"/>
                    </a:ext>
                  </a:extLst>
                </a:gridCol>
                <a:gridCol w="2303350">
                  <a:extLst>
                    <a:ext uri="{9D8B030D-6E8A-4147-A177-3AD203B41FA5}">
                      <a16:colId xmlns:a16="http://schemas.microsoft.com/office/drawing/2014/main" val="20002"/>
                    </a:ext>
                  </a:extLst>
                </a:gridCol>
                <a:gridCol w="248855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ctr" rtl="0">
                        <a:spcBef>
                          <a:spcPts val="0"/>
                        </a:spcBef>
                        <a:spcAft>
                          <a:spcPts val="0"/>
                        </a:spcAft>
                        <a:buNone/>
                      </a:pPr>
                      <a:r>
                        <a:rPr lang="en-US" sz="2800" b="1"/>
                        <a:t>Total per-pupil funding </a:t>
                      </a:r>
                      <a:endParaRPr sz="2800"/>
                    </a:p>
                  </a:txBody>
                  <a:tcPr marL="91450" marR="91450" marT="45725" marB="45725"/>
                </a:tc>
                <a:tc>
                  <a:txBody>
                    <a:bodyPr/>
                    <a:lstStyle/>
                    <a:p>
                      <a:pPr marL="0" marR="0" lvl="0" indent="0" algn="ctr" rtl="0">
                        <a:spcBef>
                          <a:spcPts val="0"/>
                        </a:spcBef>
                        <a:spcAft>
                          <a:spcPts val="0"/>
                        </a:spcAft>
                        <a:buNone/>
                      </a:pPr>
                      <a:r>
                        <a:rPr lang="en-US" sz="2800" b="1"/>
                        <a:t>Funding rank </a:t>
                      </a:r>
                      <a:endParaRPr sz="2800"/>
                    </a:p>
                  </a:txBody>
                  <a:tcPr marL="91450" marR="91450" marT="45725" marB="45725"/>
                </a:tc>
                <a:tc>
                  <a:txBody>
                    <a:bodyPr/>
                    <a:lstStyle/>
                    <a:p>
                      <a:pPr marL="0" marR="0" lvl="0" indent="0" algn="ctr" rtl="0">
                        <a:lnSpc>
                          <a:spcPct val="100000"/>
                        </a:lnSpc>
                        <a:spcBef>
                          <a:spcPts val="0"/>
                        </a:spcBef>
                        <a:spcAft>
                          <a:spcPts val="0"/>
                        </a:spcAft>
                        <a:buClr>
                          <a:schemeClr val="dk1"/>
                        </a:buClr>
                        <a:buSzPts val="2800"/>
                        <a:buFont typeface="Calibri"/>
                        <a:buNone/>
                      </a:pPr>
                      <a:r>
                        <a:rPr lang="en-US" sz="2800" b="1"/>
                        <a:t>Fiscal capacity</a:t>
                      </a:r>
                      <a:endParaRPr sz="2800"/>
                    </a:p>
                  </a:txBody>
                  <a:tcPr marL="91450" marR="91450" marT="45725" marB="45725"/>
                </a:tc>
                <a:extLst>
                  <a:ext uri="{0D108BD9-81ED-4DB2-BD59-A6C34878D82A}">
                    <a16:rowId xmlns:a16="http://schemas.microsoft.com/office/drawing/2014/main" val="10000"/>
                  </a:ext>
                </a:extLst>
              </a:tr>
              <a:tr h="355600">
                <a:tc>
                  <a:txBody>
                    <a:bodyPr/>
                    <a:lstStyle/>
                    <a:p>
                      <a:pPr marL="0" marR="0" lvl="0" indent="0" algn="l" rtl="0">
                        <a:lnSpc>
                          <a:spcPct val="100000"/>
                        </a:lnSpc>
                        <a:spcBef>
                          <a:spcPts val="0"/>
                        </a:spcBef>
                        <a:spcAft>
                          <a:spcPts val="0"/>
                        </a:spcAft>
                        <a:buClr>
                          <a:schemeClr val="dk1"/>
                        </a:buClr>
                        <a:buSzPts val="2800"/>
                        <a:buFont typeface="Calibri"/>
                        <a:buNone/>
                      </a:pPr>
                      <a:r>
                        <a:rPr lang="en-US" sz="2800"/>
                        <a:t>Fairfax:	</a:t>
                      </a:r>
                      <a:endParaRPr/>
                    </a:p>
                  </a:txBody>
                  <a:tcPr marL="91450" marR="91450" marT="45725" marB="45725"/>
                </a:tc>
                <a:tc>
                  <a:txBody>
                    <a:bodyPr/>
                    <a:lstStyle/>
                    <a:p>
                      <a:pPr marL="0" marR="0" lvl="0" indent="0" algn="ctr" rtl="0">
                        <a:spcBef>
                          <a:spcPts val="0"/>
                        </a:spcBef>
                        <a:spcAft>
                          <a:spcPts val="0"/>
                        </a:spcAft>
                        <a:buNone/>
                      </a:pPr>
                      <a:r>
                        <a:rPr lang="en-US" sz="2800"/>
                        <a:t>$16,099</a:t>
                      </a:r>
                      <a:endParaRPr/>
                    </a:p>
                  </a:txBody>
                  <a:tcPr marL="91450" marR="91450" marT="45725" marB="45725"/>
                </a:tc>
                <a:tc>
                  <a:txBody>
                    <a:bodyPr/>
                    <a:lstStyle/>
                    <a:p>
                      <a:pPr marL="0" marR="0" lvl="0" indent="0" algn="ctr" rtl="0">
                        <a:spcBef>
                          <a:spcPts val="0"/>
                        </a:spcBef>
                        <a:spcAft>
                          <a:spcPts val="0"/>
                        </a:spcAft>
                        <a:buNone/>
                      </a:pPr>
                      <a:r>
                        <a:rPr lang="en-US" sz="2800"/>
                        <a:t>#4</a:t>
                      </a:r>
                      <a:endParaRPr/>
                    </a:p>
                  </a:txBody>
                  <a:tcPr marL="91450" marR="91450" marT="45725" marB="45725"/>
                </a:tc>
                <a:tc>
                  <a:txBody>
                    <a:bodyPr/>
                    <a:lstStyle/>
                    <a:p>
                      <a:pPr marL="0" marR="0" lvl="0" indent="0" algn="ctr" rtl="0">
                        <a:spcBef>
                          <a:spcPts val="0"/>
                        </a:spcBef>
                        <a:spcAft>
                          <a:spcPts val="0"/>
                        </a:spcAft>
                        <a:buNone/>
                      </a:pPr>
                      <a:r>
                        <a:rPr lang="en-US" sz="2800"/>
                        <a:t>#11</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800"/>
                        <a:t>Giles County: </a:t>
                      </a:r>
                      <a:endParaRPr/>
                    </a:p>
                  </a:txBody>
                  <a:tcPr marL="91450" marR="91450" marT="45725" marB="45725"/>
                </a:tc>
                <a:tc>
                  <a:txBody>
                    <a:bodyPr/>
                    <a:lstStyle/>
                    <a:p>
                      <a:pPr marL="0" marR="0" lvl="0" indent="0" algn="ctr" rtl="0">
                        <a:spcBef>
                          <a:spcPts val="0"/>
                        </a:spcBef>
                        <a:spcAft>
                          <a:spcPts val="0"/>
                        </a:spcAft>
                        <a:buNone/>
                      </a:pPr>
                      <a:r>
                        <a:rPr lang="en-US" sz="2800"/>
                        <a:t>$10,914</a:t>
                      </a:r>
                      <a:endParaRPr/>
                    </a:p>
                  </a:txBody>
                  <a:tcPr marL="91450" marR="91450" marT="45725" marB="45725"/>
                </a:tc>
                <a:tc>
                  <a:txBody>
                    <a:bodyPr/>
                    <a:lstStyle/>
                    <a:p>
                      <a:pPr marL="0" marR="0" lvl="0" indent="0" algn="ctr" rtl="0">
                        <a:spcBef>
                          <a:spcPts val="0"/>
                        </a:spcBef>
                        <a:spcAft>
                          <a:spcPts val="0"/>
                        </a:spcAft>
                        <a:buNone/>
                      </a:pPr>
                      <a:r>
                        <a:rPr lang="en-US" sz="2800"/>
                        <a:t>#111</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800"/>
                        <a:buFont typeface="Calibri"/>
                        <a:buNone/>
                      </a:pPr>
                      <a:r>
                        <a:rPr lang="en-US" sz="2800"/>
                        <a:t>#104</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2800"/>
                        <a:t>Lee County:</a:t>
                      </a:r>
                      <a:endParaRPr/>
                    </a:p>
                  </a:txBody>
                  <a:tcPr marL="91450" marR="91450" marT="45725" marB="45725"/>
                </a:tc>
                <a:tc>
                  <a:txBody>
                    <a:bodyPr/>
                    <a:lstStyle/>
                    <a:p>
                      <a:pPr marL="0" marR="0" lvl="0" indent="0" algn="ctr" rtl="0">
                        <a:spcBef>
                          <a:spcPts val="0"/>
                        </a:spcBef>
                        <a:spcAft>
                          <a:spcPts val="0"/>
                        </a:spcAft>
                        <a:buNone/>
                      </a:pPr>
                      <a:r>
                        <a:rPr lang="en-US" sz="2800"/>
                        <a:t>$11,965</a:t>
                      </a:r>
                      <a:endParaRPr/>
                    </a:p>
                  </a:txBody>
                  <a:tcPr marL="91450" marR="91450" marT="45725" marB="45725"/>
                </a:tc>
                <a:tc>
                  <a:txBody>
                    <a:bodyPr/>
                    <a:lstStyle/>
                    <a:p>
                      <a:pPr marL="0" marR="0" lvl="0" indent="0" algn="ctr" rtl="0">
                        <a:spcBef>
                          <a:spcPts val="0"/>
                        </a:spcBef>
                        <a:spcAft>
                          <a:spcPts val="0"/>
                        </a:spcAft>
                        <a:buNone/>
                      </a:pPr>
                      <a:r>
                        <a:rPr lang="en-US" sz="2800"/>
                        <a:t>#58</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800"/>
                        <a:buFont typeface="Calibri"/>
                        <a:buNone/>
                      </a:pPr>
                      <a:r>
                        <a:rPr lang="en-US" sz="2800"/>
                        <a:t>#132</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2800"/>
                        <a:t>Petersburg:	</a:t>
                      </a:r>
                      <a:endParaRPr/>
                    </a:p>
                  </a:txBody>
                  <a:tcPr marL="91450" marR="91450" marT="45725" marB="45725"/>
                </a:tc>
                <a:tc>
                  <a:txBody>
                    <a:bodyPr/>
                    <a:lstStyle/>
                    <a:p>
                      <a:pPr marL="0" marR="0" lvl="0" indent="0" algn="ctr" rtl="0">
                        <a:spcBef>
                          <a:spcPts val="0"/>
                        </a:spcBef>
                        <a:spcAft>
                          <a:spcPts val="0"/>
                        </a:spcAft>
                        <a:buNone/>
                      </a:pPr>
                      <a:r>
                        <a:rPr lang="en-US" sz="2800"/>
                        <a:t>$12,714</a:t>
                      </a:r>
                      <a:endParaRPr/>
                    </a:p>
                  </a:txBody>
                  <a:tcPr marL="91450" marR="91450" marT="45725" marB="45725"/>
                </a:tc>
                <a:tc>
                  <a:txBody>
                    <a:bodyPr/>
                    <a:lstStyle/>
                    <a:p>
                      <a:pPr marL="0" marR="0" lvl="0" indent="0" algn="ctr" rtl="0">
                        <a:spcBef>
                          <a:spcPts val="0"/>
                        </a:spcBef>
                        <a:spcAft>
                          <a:spcPts val="0"/>
                        </a:spcAft>
                        <a:buNone/>
                      </a:pPr>
                      <a:r>
                        <a:rPr lang="en-US" sz="2800"/>
                        <a:t>#41</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800"/>
                        <a:buFont typeface="Calibri"/>
                        <a:buNone/>
                      </a:pPr>
                      <a:r>
                        <a:rPr lang="en-US" sz="2800"/>
                        <a:t>#120</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2800"/>
                        <a:t>Washington County:</a:t>
                      </a:r>
                      <a:endParaRPr/>
                    </a:p>
                  </a:txBody>
                  <a:tcPr marL="91450" marR="91450" marT="45725" marB="45725"/>
                </a:tc>
                <a:tc>
                  <a:txBody>
                    <a:bodyPr/>
                    <a:lstStyle/>
                    <a:p>
                      <a:pPr marL="0" marR="0" lvl="0" indent="0" algn="ctr" rtl="0">
                        <a:spcBef>
                          <a:spcPts val="0"/>
                        </a:spcBef>
                        <a:spcAft>
                          <a:spcPts val="0"/>
                        </a:spcAft>
                        <a:buNone/>
                      </a:pPr>
                      <a:r>
                        <a:rPr lang="en-US" sz="2800"/>
                        <a:t>$11,000</a:t>
                      </a:r>
                      <a:endParaRPr/>
                    </a:p>
                  </a:txBody>
                  <a:tcPr marL="91450" marR="91450" marT="45725" marB="45725"/>
                </a:tc>
                <a:tc>
                  <a:txBody>
                    <a:bodyPr/>
                    <a:lstStyle/>
                    <a:p>
                      <a:pPr marL="0" marR="0" lvl="0" indent="0" algn="ctr" rtl="0">
                        <a:spcBef>
                          <a:spcPts val="0"/>
                        </a:spcBef>
                        <a:spcAft>
                          <a:spcPts val="0"/>
                        </a:spcAft>
                        <a:buNone/>
                      </a:pPr>
                      <a:r>
                        <a:rPr lang="en-US" sz="2800"/>
                        <a:t>#108</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800"/>
                        <a:buFont typeface="Calibri"/>
                        <a:buNone/>
                      </a:pPr>
                      <a:r>
                        <a:rPr lang="en-US" sz="2800"/>
                        <a:t>#77</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chemeClr val="dk1"/>
                        </a:buClr>
                        <a:buSzPts val="2800"/>
                        <a:buFont typeface="Calibri"/>
                        <a:buNone/>
                      </a:pPr>
                      <a:r>
                        <a:rPr lang="en-US" sz="2800"/>
                        <a:t>Statewide:</a:t>
                      </a:r>
                      <a:endParaRPr/>
                    </a:p>
                  </a:txBody>
                  <a:tcPr marL="91450" marR="91450" marT="45725" marB="45725"/>
                </a:tc>
                <a:tc>
                  <a:txBody>
                    <a:bodyPr/>
                    <a:lstStyle/>
                    <a:p>
                      <a:pPr marL="0" marR="0" lvl="0" indent="0" algn="ctr" rtl="0">
                        <a:spcBef>
                          <a:spcPts val="0"/>
                        </a:spcBef>
                        <a:spcAft>
                          <a:spcPts val="0"/>
                        </a:spcAft>
                        <a:buNone/>
                      </a:pPr>
                      <a:r>
                        <a:rPr lang="en-US" sz="2800"/>
                        <a:t>$12,931</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2" descr="Text&#10;&#10;Description automatically generated"/>
          <p:cNvPicPr preferRelativeResize="0"/>
          <p:nvPr/>
        </p:nvPicPr>
        <p:blipFill rotWithShape="1">
          <a:blip r:embed="rId3">
            <a:alphaModFix/>
          </a:blip>
          <a:srcRect t="3906" r="-1"/>
          <a:stretch/>
        </p:blipFill>
        <p:spPr>
          <a:xfrm>
            <a:off x="321733" y="321733"/>
            <a:ext cx="11548534" cy="62145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3"/>
          <p:cNvSpPr txBox="1">
            <a:spLocks noGrp="1"/>
          </p:cNvSpPr>
          <p:nvPr>
            <p:ph type="body" idx="1"/>
          </p:nvPr>
        </p:nvSpPr>
        <p:spPr>
          <a:xfrm>
            <a:off x="589721" y="1428059"/>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endParaRPr sz="3200" dirty="0"/>
          </a:p>
          <a:p>
            <a:pPr marL="0" lvl="0" indent="0" algn="l" rtl="0">
              <a:lnSpc>
                <a:spcPct val="90000"/>
              </a:lnSpc>
              <a:spcBef>
                <a:spcPts val="1000"/>
              </a:spcBef>
              <a:spcAft>
                <a:spcPts val="0"/>
              </a:spcAft>
              <a:buClr>
                <a:schemeClr val="dk1"/>
              </a:buClr>
              <a:buSzPts val="3600"/>
              <a:buNone/>
            </a:pPr>
            <a:r>
              <a:rPr lang="en-US" sz="3600" dirty="0"/>
              <a:t>Virginia for the past 14 years left all the cost for school construction and renovation on the locality. </a:t>
            </a:r>
            <a:endParaRPr dirty="0"/>
          </a:p>
          <a:p>
            <a:pPr marL="0" lvl="0" indent="0" algn="l" rtl="0">
              <a:lnSpc>
                <a:spcPct val="90000"/>
              </a:lnSpc>
              <a:spcBef>
                <a:spcPts val="1000"/>
              </a:spcBef>
              <a:spcAft>
                <a:spcPts val="0"/>
              </a:spcAft>
              <a:buClr>
                <a:schemeClr val="dk1"/>
              </a:buClr>
              <a:buSzPts val="3600"/>
              <a:buNone/>
            </a:pPr>
            <a:endParaRPr sz="3600" dirty="0"/>
          </a:p>
          <a:p>
            <a:pPr marL="0" lvl="0" indent="0" algn="l" rtl="0">
              <a:lnSpc>
                <a:spcPct val="90000"/>
              </a:lnSpc>
              <a:spcBef>
                <a:spcPts val="1000"/>
              </a:spcBef>
              <a:spcAft>
                <a:spcPts val="0"/>
              </a:spcAft>
              <a:buClr>
                <a:schemeClr val="dk1"/>
              </a:buClr>
              <a:buSzPts val="3200"/>
              <a:buNone/>
            </a:pPr>
            <a:r>
              <a:rPr lang="en-US" sz="3200" dirty="0"/>
              <a:t>Note: 1-cent local tax increase:    Arlington - $7,700,000							Norton - $23,000</a:t>
            </a:r>
            <a:endParaRPr dirty="0"/>
          </a:p>
          <a:p>
            <a:pPr marL="0" lvl="0" indent="0" algn="l" rtl="0">
              <a:lnSpc>
                <a:spcPct val="90000"/>
              </a:lnSpc>
              <a:spcBef>
                <a:spcPts val="1000"/>
              </a:spcBef>
              <a:spcAft>
                <a:spcPts val="0"/>
              </a:spcAft>
              <a:buClr>
                <a:schemeClr val="dk1"/>
              </a:buClr>
              <a:buSzPts val="3200"/>
              <a:buNone/>
            </a:pPr>
            <a:endParaRPr sz="3200" dirty="0"/>
          </a:p>
          <a:p>
            <a:pPr marL="228600" lvl="0" indent="-50800" algn="l" rtl="0">
              <a:lnSpc>
                <a:spcPct val="90000"/>
              </a:lnSpc>
              <a:spcBef>
                <a:spcPts val="1000"/>
              </a:spcBef>
              <a:spcAft>
                <a:spcPts val="0"/>
              </a:spcAft>
              <a:buClr>
                <a:schemeClr val="dk1"/>
              </a:buClr>
              <a:buSzPts val="2800"/>
              <a:buNone/>
            </a:pPr>
            <a:endParaRPr dirty="0"/>
          </a:p>
        </p:txBody>
      </p:sp>
      <p:sp>
        <p:nvSpPr>
          <p:cNvPr id="186" name="Google Shape;186;p13"/>
          <p:cNvSpPr txBox="1"/>
          <p:nvPr/>
        </p:nvSpPr>
        <p:spPr>
          <a:xfrm>
            <a:off x="477079" y="658618"/>
            <a:ext cx="10863583"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dk1"/>
                </a:solidFill>
                <a:latin typeface="Calibri"/>
                <a:ea typeface="Calibri"/>
                <a:cs typeface="Calibri"/>
                <a:sym typeface="Calibri"/>
              </a:rPr>
              <a:t>$25 billion needed for school construction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4"/>
          <p:cNvSpPr txBox="1">
            <a:spLocks noGrp="1"/>
          </p:cNvSpPr>
          <p:nvPr>
            <p:ph type="title"/>
          </p:nvPr>
        </p:nvSpPr>
        <p:spPr>
          <a:xfrm>
            <a:off x="838200" y="50006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latin typeface="Calibri"/>
                <a:ea typeface="Calibri"/>
                <a:cs typeface="Calibri"/>
                <a:sym typeface="Calibri"/>
              </a:rPr>
              <a:t>Let’s talk teacher salaries </a:t>
            </a:r>
            <a:endParaRPr/>
          </a:p>
        </p:txBody>
      </p:sp>
      <p:sp>
        <p:nvSpPr>
          <p:cNvPr id="193" name="Google Shape;19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600"/>
              <a:buFont typeface="Noto Sans Symbols"/>
              <a:buChar char="▪"/>
            </a:pPr>
            <a:r>
              <a:rPr lang="en-US" sz="3600" dirty="0"/>
              <a:t>Teacher salaries in Virginia were 10% below the national average.</a:t>
            </a:r>
            <a:endParaRPr dirty="0"/>
          </a:p>
          <a:p>
            <a:pPr marL="228600" lvl="0" indent="-228600" algn="l" rtl="0">
              <a:lnSpc>
                <a:spcPct val="90000"/>
              </a:lnSpc>
              <a:spcBef>
                <a:spcPts val="1000"/>
              </a:spcBef>
              <a:spcAft>
                <a:spcPts val="0"/>
              </a:spcAft>
              <a:buClr>
                <a:schemeClr val="dk1"/>
              </a:buClr>
              <a:buSzPts val="3600"/>
              <a:buFont typeface="Noto Sans Symbols"/>
              <a:buChar char="▪"/>
            </a:pPr>
            <a:r>
              <a:rPr lang="en-US" sz="3600" dirty="0"/>
              <a:t>VA ranked 25</a:t>
            </a:r>
            <a:r>
              <a:rPr lang="en-US" sz="3600" baseline="30000" dirty="0"/>
              <a:t>th</a:t>
            </a:r>
            <a:r>
              <a:rPr lang="en-US" sz="3600" dirty="0"/>
              <a:t> in starting salaries in last national survey.</a:t>
            </a:r>
            <a:endParaRPr dirty="0"/>
          </a:p>
          <a:p>
            <a:pPr marL="228600" lvl="0" indent="-228600" algn="l" rtl="0">
              <a:lnSpc>
                <a:spcPct val="90000"/>
              </a:lnSpc>
              <a:spcBef>
                <a:spcPts val="1000"/>
              </a:spcBef>
              <a:spcAft>
                <a:spcPts val="0"/>
              </a:spcAft>
              <a:buClr>
                <a:schemeClr val="dk1"/>
              </a:buClr>
              <a:buSzPts val="3600"/>
              <a:buFont typeface="Noto Sans Symbols"/>
              <a:buChar char="▪"/>
            </a:pPr>
            <a:r>
              <a:rPr lang="en-US" sz="3600" dirty="0"/>
              <a:t>25% of Richmond teachers resigned at end of 2021-22 year. Why?</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5"/>
          <p:cNvSpPr/>
          <p:nvPr/>
        </p:nvSpPr>
        <p:spPr>
          <a:xfrm>
            <a:off x="824947" y="573737"/>
            <a:ext cx="9988826" cy="16619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00050"/>
                </a:solidFill>
                <a:latin typeface="Times New Roman"/>
                <a:ea typeface="Times New Roman"/>
                <a:cs typeface="Times New Roman"/>
                <a:sym typeface="Times New Roman"/>
              </a:rPr>
              <a:t> 		</a:t>
            </a:r>
            <a:r>
              <a:rPr lang="en-US" sz="2800" b="1">
                <a:solidFill>
                  <a:srgbClr val="500050"/>
                </a:solidFill>
                <a:latin typeface="Times New Roman"/>
                <a:ea typeface="Times New Roman"/>
                <a:cs typeface="Times New Roman"/>
                <a:sym typeface="Times New Roman"/>
              </a:rPr>
              <a:t> </a:t>
            </a:r>
            <a:endParaRPr/>
          </a:p>
          <a:p>
            <a:pPr marL="0" marR="0" lvl="0" indent="0" algn="l" rtl="0">
              <a:spcBef>
                <a:spcPts val="0"/>
              </a:spcBef>
              <a:spcAft>
                <a:spcPts val="0"/>
              </a:spcAft>
              <a:buNone/>
            </a:pPr>
            <a:endParaRPr sz="2800" b="1">
              <a:solidFill>
                <a:srgbClr val="500050"/>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1">
                <a:solidFill>
                  <a:srgbClr val="500050"/>
                </a:solidFill>
                <a:latin typeface="Times New Roman"/>
                <a:ea typeface="Times New Roman"/>
                <a:cs typeface="Times New Roman"/>
                <a:sym typeface="Times New Roman"/>
              </a:rPr>
              <a:t>		TEACHER SALARIES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15"/>
          <p:cNvSpPr/>
          <p:nvPr/>
        </p:nvSpPr>
        <p:spPr>
          <a:xfrm>
            <a:off x="1636642" y="2606407"/>
            <a:ext cx="9564757"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p:txBody>
      </p:sp>
      <p:pic>
        <p:nvPicPr>
          <p:cNvPr id="201" name="Google Shape;201;p15" descr="Chart, map&#10;&#10;Description automatically generated"/>
          <p:cNvPicPr preferRelativeResize="0"/>
          <p:nvPr/>
        </p:nvPicPr>
        <p:blipFill rotWithShape="1">
          <a:blip r:embed="rId3">
            <a:alphaModFix/>
          </a:blip>
          <a:srcRect/>
          <a:stretch/>
        </p:blipFill>
        <p:spPr>
          <a:xfrm>
            <a:off x="1524000" y="954978"/>
            <a:ext cx="9144000" cy="5461000"/>
          </a:xfrm>
          <a:prstGeom prst="rect">
            <a:avLst/>
          </a:prstGeom>
          <a:noFill/>
          <a:ln>
            <a:noFill/>
          </a:ln>
        </p:spPr>
      </p:pic>
      <p:sp>
        <p:nvSpPr>
          <p:cNvPr id="202" name="Google Shape;202;p15"/>
          <p:cNvSpPr txBox="1"/>
          <p:nvPr/>
        </p:nvSpPr>
        <p:spPr>
          <a:xfrm>
            <a:off x="428264" y="113725"/>
            <a:ext cx="1136634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chemeClr val="dk1"/>
                </a:solidFill>
                <a:latin typeface="Calibri"/>
                <a:ea typeface="Calibri"/>
                <a:cs typeface="Calibri"/>
                <a:sym typeface="Calibri"/>
              </a:rPr>
              <a:t>Teacher salary gap, compared to peers: 50</a:t>
            </a:r>
            <a:r>
              <a:rPr lang="en-US" sz="4400" b="1" baseline="30000" dirty="0">
                <a:solidFill>
                  <a:schemeClr val="dk1"/>
                </a:solidFill>
                <a:latin typeface="Calibri"/>
                <a:ea typeface="Calibri"/>
                <a:cs typeface="Calibri"/>
                <a:sym typeface="Calibri"/>
              </a:rPr>
              <a:t>th</a:t>
            </a:r>
            <a:r>
              <a:rPr lang="en-US" sz="4400" b="1" dirty="0">
                <a:solidFill>
                  <a:schemeClr val="dk1"/>
                </a:solidFill>
                <a:latin typeface="Calibri"/>
                <a:ea typeface="Calibri"/>
                <a:cs typeface="Calibri"/>
                <a:sym typeface="Calibri"/>
              </a:rPr>
              <a:t>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6"/>
          <p:cNvSpPr txBox="1">
            <a:spLocks noGrp="1"/>
          </p:cNvSpPr>
          <p:nvPr>
            <p:ph type="title"/>
          </p:nvPr>
        </p:nvSpPr>
        <p:spPr>
          <a:xfrm>
            <a:off x="652462" y="442912"/>
            <a:ext cx="10515600" cy="121443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dirty="0">
                <a:latin typeface="Calibri"/>
                <a:ea typeface="Calibri"/>
                <a:cs typeface="Calibri"/>
                <a:sym typeface="Calibri"/>
              </a:rPr>
              <a:t>Latest budget </a:t>
            </a:r>
            <a:br>
              <a:rPr lang="en-US" b="1" dirty="0">
                <a:latin typeface="Calibri"/>
                <a:ea typeface="Calibri"/>
                <a:cs typeface="Calibri"/>
                <a:sym typeface="Calibri"/>
              </a:rPr>
            </a:br>
            <a:endParaRPr b="1" dirty="0">
              <a:latin typeface="Calibri"/>
              <a:ea typeface="Calibri"/>
              <a:cs typeface="Calibri"/>
              <a:sym typeface="Calibri"/>
            </a:endParaRPr>
          </a:p>
        </p:txBody>
      </p:sp>
      <p:sp>
        <p:nvSpPr>
          <p:cNvPr id="209" name="Google Shape;209;p16"/>
          <p:cNvSpPr txBox="1">
            <a:spLocks noGrp="1"/>
          </p:cNvSpPr>
          <p:nvPr>
            <p:ph type="body" idx="1"/>
          </p:nvPr>
        </p:nvSpPr>
        <p:spPr>
          <a:xfrm>
            <a:off x="393539" y="1354238"/>
            <a:ext cx="11470512" cy="53466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100000"/>
              <a:buNone/>
            </a:pPr>
            <a:endParaRPr dirty="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ct val="100000"/>
              <a:buNone/>
            </a:pPr>
            <a:r>
              <a:rPr lang="en-US" sz="14400" b="1" dirty="0"/>
              <a:t>Virginia’s 2022-23 budget--with a </a:t>
            </a:r>
            <a:r>
              <a:rPr lang="en-US" sz="14400" b="1" i="1" dirty="0"/>
              <a:t>$1.94 billion budget surplus:</a:t>
            </a:r>
            <a:endParaRPr sz="14400" b="1" i="1" dirty="0"/>
          </a:p>
          <a:p>
            <a:pPr marL="228600" lvl="0" indent="-228600" algn="l" rtl="0">
              <a:lnSpc>
                <a:spcPct val="90000"/>
              </a:lnSpc>
              <a:spcBef>
                <a:spcPts val="1000"/>
              </a:spcBef>
              <a:spcAft>
                <a:spcPts val="0"/>
              </a:spcAft>
              <a:buClr>
                <a:schemeClr val="dk1"/>
              </a:buClr>
              <a:buSzPct val="100000"/>
              <a:buFont typeface="Noto Sans Symbols"/>
              <a:buChar char="▪"/>
            </a:pPr>
            <a:r>
              <a:rPr lang="en-US" sz="14400" dirty="0"/>
              <a:t>School funding up by almost $3 billion</a:t>
            </a:r>
            <a:endParaRPr sz="14400" dirty="0"/>
          </a:p>
          <a:p>
            <a:pPr marL="228600" lvl="0" indent="-228600" algn="l" rtl="0">
              <a:lnSpc>
                <a:spcPct val="90000"/>
              </a:lnSpc>
              <a:spcBef>
                <a:spcPts val="1000"/>
              </a:spcBef>
              <a:spcAft>
                <a:spcPts val="0"/>
              </a:spcAft>
              <a:buClr>
                <a:schemeClr val="dk1"/>
              </a:buClr>
              <a:buSzPct val="100000"/>
              <a:buFont typeface="Noto Sans Symbols"/>
              <a:buChar char="▪"/>
            </a:pPr>
            <a:r>
              <a:rPr lang="en-US" sz="14400" dirty="0"/>
              <a:t>Teacher &amp; staff raises of 5% - </a:t>
            </a:r>
            <a:r>
              <a:rPr lang="en-US" sz="14400" b="1" i="1" dirty="0"/>
              <a:t>state pays less than half</a:t>
            </a:r>
            <a:endParaRPr dirty="0"/>
          </a:p>
          <a:p>
            <a:pPr marL="228600" lvl="0" indent="-228600" algn="l" rtl="0">
              <a:lnSpc>
                <a:spcPct val="90000"/>
              </a:lnSpc>
              <a:spcBef>
                <a:spcPts val="1000"/>
              </a:spcBef>
              <a:spcAft>
                <a:spcPts val="0"/>
              </a:spcAft>
              <a:buClr>
                <a:schemeClr val="dk1"/>
              </a:buClr>
              <a:buSzPct val="100000"/>
              <a:buFont typeface="Noto Sans Symbols"/>
              <a:buChar char="▪"/>
            </a:pPr>
            <a:r>
              <a:rPr lang="en-US" sz="14400" dirty="0"/>
              <a:t>$145 million for At-Risk Add-On program for high-poverty    systems</a:t>
            </a:r>
            <a:endParaRPr dirty="0"/>
          </a:p>
          <a:p>
            <a:pPr marL="228600" lvl="0" indent="-228600" algn="l" rtl="0">
              <a:lnSpc>
                <a:spcPct val="90000"/>
              </a:lnSpc>
              <a:spcBef>
                <a:spcPts val="1000"/>
              </a:spcBef>
              <a:spcAft>
                <a:spcPts val="0"/>
              </a:spcAft>
              <a:buClr>
                <a:schemeClr val="dk1"/>
              </a:buClr>
              <a:buSzPct val="100000"/>
              <a:buFont typeface="Noto Sans Symbols"/>
              <a:buChar char="▪"/>
            </a:pPr>
            <a:r>
              <a:rPr lang="en-US" sz="14400" dirty="0"/>
              <a:t>$800 million for one-time construction grants</a:t>
            </a:r>
            <a:endParaRPr dirty="0"/>
          </a:p>
          <a:p>
            <a:pPr marL="228600" lvl="0" indent="-228600" algn="l" rtl="0">
              <a:lnSpc>
                <a:spcPct val="90000"/>
              </a:lnSpc>
              <a:spcBef>
                <a:spcPts val="1000"/>
              </a:spcBef>
              <a:spcAft>
                <a:spcPts val="0"/>
              </a:spcAft>
              <a:buClr>
                <a:schemeClr val="dk1"/>
              </a:buClr>
              <a:buSzPct val="100000"/>
              <a:buFont typeface="Noto Sans Symbols"/>
              <a:buChar char="▪"/>
            </a:pPr>
            <a:r>
              <a:rPr lang="en-US" sz="14400" dirty="0"/>
              <a:t>Literary Fund changes: $50 million for construction grants </a:t>
            </a:r>
            <a:endParaRPr dirty="0"/>
          </a:p>
          <a:p>
            <a:pPr marL="0" lvl="0" indent="0" algn="l" rtl="0">
              <a:lnSpc>
                <a:spcPct val="90000"/>
              </a:lnSpc>
              <a:spcBef>
                <a:spcPts val="1000"/>
              </a:spcBef>
              <a:spcAft>
                <a:spcPts val="0"/>
              </a:spcAft>
              <a:buClr>
                <a:schemeClr val="dk1"/>
              </a:buClr>
              <a:buSzPct val="100000"/>
              <a:buNone/>
            </a:pPr>
            <a:r>
              <a:rPr lang="en-US" sz="14400" dirty="0"/>
              <a:t>			                 $400 million for construction loans</a:t>
            </a:r>
            <a:endParaRPr dirty="0"/>
          </a:p>
          <a:p>
            <a:pPr marL="0" lvl="0" indent="0" algn="l" rtl="0">
              <a:lnSpc>
                <a:spcPct val="90000"/>
              </a:lnSpc>
              <a:spcBef>
                <a:spcPts val="1000"/>
              </a:spcBef>
              <a:spcAft>
                <a:spcPts val="0"/>
              </a:spcAft>
              <a:buClr>
                <a:schemeClr val="dk1"/>
              </a:buClr>
              <a:buSzPct val="100000"/>
              <a:buNone/>
            </a:pPr>
            <a:endParaRPr sz="6700" dirty="0"/>
          </a:p>
          <a:p>
            <a:pPr marL="0" lvl="0" indent="0" algn="l" rtl="0">
              <a:lnSpc>
                <a:spcPct val="90000"/>
              </a:lnSpc>
              <a:spcBef>
                <a:spcPts val="1000"/>
              </a:spcBef>
              <a:spcAft>
                <a:spcPts val="0"/>
              </a:spcAft>
              <a:buClr>
                <a:schemeClr val="dk1"/>
              </a:buClr>
              <a:buSzPct val="100000"/>
              <a:buNone/>
            </a:pPr>
            <a:r>
              <a:rPr lang="en-US" sz="6700" dirty="0"/>
              <a:t> </a:t>
            </a:r>
            <a:endParaRPr sz="6700" dirty="0"/>
          </a:p>
          <a:p>
            <a:pPr marL="228600" lvl="0" indent="-18415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latin typeface="Calibri"/>
                <a:ea typeface="Calibri"/>
                <a:cs typeface="Calibri"/>
                <a:sym typeface="Calibri"/>
              </a:rPr>
              <a:t>What the General Assembly </a:t>
            </a:r>
            <a:r>
              <a:rPr lang="en-US" b="1" i="1">
                <a:latin typeface="Calibri"/>
                <a:ea typeface="Calibri"/>
                <a:cs typeface="Calibri"/>
                <a:sym typeface="Calibri"/>
              </a:rPr>
              <a:t>did not </a:t>
            </a:r>
            <a:r>
              <a:rPr lang="en-US" b="1">
                <a:latin typeface="Calibri"/>
                <a:ea typeface="Calibri"/>
                <a:cs typeface="Calibri"/>
                <a:sym typeface="Calibri"/>
              </a:rPr>
              <a:t>do</a:t>
            </a:r>
            <a:endParaRPr/>
          </a:p>
        </p:txBody>
      </p:sp>
      <p:sp>
        <p:nvSpPr>
          <p:cNvPr id="216" name="Google Shape;216;p17"/>
          <p:cNvSpPr txBox="1">
            <a:spLocks noGrp="1"/>
          </p:cNvSpPr>
          <p:nvPr>
            <p:ph type="body" idx="1"/>
          </p:nvPr>
        </p:nvSpPr>
        <p:spPr>
          <a:xfrm>
            <a:off x="838200" y="1527717"/>
            <a:ext cx="10515600" cy="4965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None/>
            </a:pPr>
            <a:r>
              <a:rPr lang="en-US" sz="3600" b="1" i="1" dirty="0"/>
              <a:t>Leadership in both parties lacked the political will to develop long-term funding policies that guarantee high-quality education for all: </a:t>
            </a:r>
          </a:p>
          <a:p>
            <a:pPr marL="0" lvl="0" indent="0" algn="l" rtl="0">
              <a:lnSpc>
                <a:spcPct val="90000"/>
              </a:lnSpc>
              <a:spcBef>
                <a:spcPts val="0"/>
              </a:spcBef>
              <a:spcAft>
                <a:spcPts val="0"/>
              </a:spcAft>
              <a:buClr>
                <a:schemeClr val="dk1"/>
              </a:buClr>
              <a:buSzPts val="3600"/>
              <a:buNone/>
            </a:pPr>
            <a:endParaRPr dirty="0"/>
          </a:p>
          <a:p>
            <a:pPr marL="228600" indent="-228600">
              <a:buSzPts val="3600"/>
              <a:buFont typeface="Noto Sans Symbols"/>
              <a:buChar char="▪"/>
            </a:pPr>
            <a:r>
              <a:rPr lang="en-US" sz="3600" dirty="0"/>
              <a:t>Failed to fully fund Standards of Quality as a minimum for a high-quality education</a:t>
            </a:r>
          </a:p>
          <a:p>
            <a:pPr marL="228600" lvl="0" indent="-228600" algn="l" rtl="0">
              <a:lnSpc>
                <a:spcPct val="90000"/>
              </a:lnSpc>
              <a:spcBef>
                <a:spcPts val="1000"/>
              </a:spcBef>
              <a:spcAft>
                <a:spcPts val="0"/>
              </a:spcAft>
              <a:buClr>
                <a:schemeClr val="dk1"/>
              </a:buClr>
              <a:buSzPts val="3600"/>
              <a:buFont typeface="Noto Sans Symbols"/>
              <a:buChar char="▪"/>
            </a:pPr>
            <a:r>
              <a:rPr lang="en-US" sz="3600" dirty="0"/>
              <a:t>Reduced future tax revenues for state – putting future funding at risk</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latin typeface="Calibri"/>
                <a:ea typeface="Calibri"/>
                <a:cs typeface="Calibri"/>
                <a:sym typeface="Calibri"/>
              </a:rPr>
              <a:t>A key strategy for change</a:t>
            </a:r>
            <a:endParaRPr/>
          </a:p>
        </p:txBody>
      </p:sp>
      <p:sp>
        <p:nvSpPr>
          <p:cNvPr id="223" name="Google Shape;22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3600"/>
              <a:buNone/>
            </a:pPr>
            <a:r>
              <a:rPr lang="en-US" sz="3600" dirty="0"/>
              <a:t>Amend the Virginia Constitution to state that the General Assembly </a:t>
            </a:r>
            <a:r>
              <a:rPr lang="en-US" sz="3600" b="1" dirty="0"/>
              <a:t>shall provide</a:t>
            </a:r>
            <a:r>
              <a:rPr lang="en-US" sz="3600" dirty="0"/>
              <a:t> rather than the current language of “</a:t>
            </a:r>
            <a:r>
              <a:rPr lang="en-US" sz="3600" b="1" dirty="0"/>
              <a:t>shall seek to ensure </a:t>
            </a:r>
            <a:r>
              <a:rPr lang="en-US" sz="3600" dirty="0"/>
              <a:t>an educational program of high quality</a:t>
            </a:r>
            <a:r>
              <a:rPr lang="en-US" sz="3600" b="1" dirty="0"/>
              <a:t>.”</a:t>
            </a:r>
            <a:endParaRPr dirty="0"/>
          </a:p>
          <a:p>
            <a:pPr marL="0" lvl="0" indent="0" algn="l" rtl="0">
              <a:lnSpc>
                <a:spcPct val="90000"/>
              </a:lnSpc>
              <a:spcBef>
                <a:spcPts val="1000"/>
              </a:spcBef>
              <a:spcAft>
                <a:spcPts val="0"/>
              </a:spcAft>
              <a:buClr>
                <a:schemeClr val="dk1"/>
              </a:buClr>
              <a:buSzPts val="3200"/>
              <a:buNone/>
            </a:pPr>
            <a:endParaRPr sz="3200" dirty="0"/>
          </a:p>
          <a:p>
            <a:pPr marL="0" lvl="0" indent="0" algn="l" rtl="0">
              <a:lnSpc>
                <a:spcPct val="90000"/>
              </a:lnSpc>
              <a:spcBef>
                <a:spcPts val="1000"/>
              </a:spcBef>
              <a:spcAft>
                <a:spcPts val="0"/>
              </a:spcAft>
              <a:buClr>
                <a:schemeClr val="dk1"/>
              </a:buClr>
              <a:buSzPts val="3200"/>
              <a:buNone/>
            </a:pPr>
            <a:endParaRPr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dirty="0"/>
              <a:t>S</a:t>
            </a:r>
            <a:r>
              <a:rPr lang="en-US" b="1" dirty="0">
                <a:latin typeface="Calibri"/>
                <a:ea typeface="Calibri"/>
                <a:cs typeface="Calibri"/>
                <a:sym typeface="Calibri"/>
              </a:rPr>
              <a:t>trategies for operational funds </a:t>
            </a:r>
            <a:endParaRPr dirty="0"/>
          </a:p>
        </p:txBody>
      </p:sp>
      <p:sp>
        <p:nvSpPr>
          <p:cNvPr id="230" name="Google Shape;230;p19"/>
          <p:cNvSpPr txBox="1">
            <a:spLocks noGrp="1"/>
          </p:cNvSpPr>
          <p:nvPr>
            <p:ph type="body" idx="1"/>
          </p:nvPr>
        </p:nvSpPr>
        <p:spPr>
          <a:xfrm>
            <a:off x="532435" y="1539434"/>
            <a:ext cx="11169570" cy="5318566"/>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3200"/>
              <a:buFont typeface="Noto Sans Symbols"/>
              <a:buChar char="▪"/>
            </a:pPr>
            <a:r>
              <a:rPr lang="en-US" sz="3200" dirty="0"/>
              <a:t>Fully fund the SOQ – which barely meet the criteria for a high-quality education; this burden on localities skews funding more.</a:t>
            </a:r>
            <a:endParaRPr dirty="0"/>
          </a:p>
          <a:p>
            <a:pPr marL="228600" lvl="0" indent="-228600" algn="l" rtl="0">
              <a:lnSpc>
                <a:spcPct val="110000"/>
              </a:lnSpc>
              <a:spcBef>
                <a:spcPts val="1000"/>
              </a:spcBef>
              <a:spcAft>
                <a:spcPts val="0"/>
              </a:spcAft>
              <a:buClr>
                <a:schemeClr val="dk1"/>
              </a:buClr>
              <a:buSzPts val="3200"/>
              <a:buFont typeface="Noto Sans Symbols"/>
              <a:buChar char="▪"/>
            </a:pPr>
            <a:r>
              <a:rPr lang="en-US" sz="3200" dirty="0"/>
              <a:t>Raise Virginia’s per-pupil investment to the average of other top ten income states ($4.3 billion/2021).</a:t>
            </a:r>
            <a:endParaRPr dirty="0"/>
          </a:p>
          <a:p>
            <a:pPr marL="228600" lvl="0" indent="-228600" algn="l" rtl="0">
              <a:lnSpc>
                <a:spcPct val="90000"/>
              </a:lnSpc>
              <a:spcBef>
                <a:spcPts val="1000"/>
              </a:spcBef>
              <a:spcAft>
                <a:spcPts val="0"/>
              </a:spcAft>
              <a:buClr>
                <a:schemeClr val="dk1"/>
              </a:buClr>
              <a:buSzPts val="3200"/>
              <a:buFont typeface="Noto Sans Symbols"/>
              <a:buChar char="▪"/>
            </a:pPr>
            <a:r>
              <a:rPr lang="en-US" sz="3200" dirty="0"/>
              <a:t>Increase teacher salaries to be comparable to salaries of those with comparable education.</a:t>
            </a:r>
            <a:endParaRPr dirty="0"/>
          </a:p>
          <a:p>
            <a:pPr marL="228600" lvl="0" indent="-228600" algn="l" rtl="0">
              <a:lnSpc>
                <a:spcPct val="90000"/>
              </a:lnSpc>
              <a:spcBef>
                <a:spcPts val="1000"/>
              </a:spcBef>
              <a:spcAft>
                <a:spcPts val="0"/>
              </a:spcAft>
              <a:buClr>
                <a:schemeClr val="dk1"/>
              </a:buClr>
              <a:buSzPts val="3200"/>
              <a:buFont typeface="Noto Sans Symbols"/>
              <a:buChar char="▪"/>
            </a:pPr>
            <a:r>
              <a:rPr lang="en-US" sz="3200" dirty="0"/>
              <a:t>Offer No-Loss funding.</a:t>
            </a:r>
            <a:endParaRPr dirty="0"/>
          </a:p>
          <a:p>
            <a:pPr marL="228600" lvl="0" indent="-228600" algn="l" rtl="0">
              <a:lnSpc>
                <a:spcPct val="90000"/>
              </a:lnSpc>
              <a:spcBef>
                <a:spcPts val="1000"/>
              </a:spcBef>
              <a:spcAft>
                <a:spcPts val="0"/>
              </a:spcAft>
              <a:buClr>
                <a:schemeClr val="dk1"/>
              </a:buClr>
              <a:buSzPts val="3200"/>
              <a:buFont typeface="Noto Sans Symbols"/>
              <a:buChar char="▪"/>
            </a:pPr>
            <a:r>
              <a:rPr lang="en-US" sz="3200" dirty="0"/>
              <a:t>Offer English Language Learner funding comparable to other states.</a:t>
            </a:r>
            <a:endParaRPr dirty="0"/>
          </a:p>
          <a:p>
            <a:pPr marL="0" lvl="0" indent="0" algn="l" rtl="0">
              <a:lnSpc>
                <a:spcPct val="90000"/>
              </a:lnSpc>
              <a:spcBef>
                <a:spcPts val="1000"/>
              </a:spcBef>
              <a:spcAft>
                <a:spcPts val="0"/>
              </a:spcAft>
              <a:buClr>
                <a:schemeClr val="dk1"/>
              </a:buClr>
              <a:buSzPts val="3200"/>
              <a:buNone/>
            </a:pPr>
            <a:endParaRPr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p:nvPr/>
        </p:nvSpPr>
        <p:spPr>
          <a:xfrm>
            <a:off x="256478" y="104208"/>
            <a:ext cx="11567660" cy="650879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a:solidFill>
                  <a:schemeClr val="dk1"/>
                </a:solidFill>
                <a:latin typeface="Calibri"/>
                <a:ea typeface="Calibri"/>
                <a:cs typeface="Calibri"/>
                <a:sym typeface="Calibri"/>
              </a:rPr>
              <a:t>League of Women Voters Education Equity Study Committee</a:t>
            </a:r>
            <a:endParaRPr sz="2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8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2800" b="1" dirty="0">
                <a:solidFill>
                  <a:schemeClr val="dk1"/>
                </a:solidFill>
                <a:latin typeface="Calibri"/>
                <a:ea typeface="Calibri"/>
                <a:cs typeface="Calibri"/>
                <a:sym typeface="Calibri"/>
              </a:rPr>
              <a:t>Executive Committee</a:t>
            </a:r>
            <a:endParaRPr sz="2800" b="1" dirty="0">
              <a:solidFill>
                <a:schemeClr val="dk1"/>
              </a:solidFill>
              <a:latin typeface="Calibri"/>
              <a:ea typeface="Calibri"/>
              <a:cs typeface="Calibri"/>
              <a:sym typeface="Calibri"/>
            </a:endParaRPr>
          </a:p>
          <a:p>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Co-chairs - Merry Jennings &amp; Elizabeth </a:t>
            </a:r>
            <a:r>
              <a:rPr lang="en-U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Obenshain</a:t>
            </a: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b="1" dirty="0">
                <a:latin typeface="Calibri" panose="020F0502020204030204" pitchFamily="34" charset="0"/>
                <a:ea typeface="Times New Roman" panose="02020603050405020304" pitchFamily="18" charset="0"/>
                <a:cs typeface="Calibri" panose="020F0502020204030204" pitchFamily="34" charset="0"/>
              </a:rPr>
              <a:t>LWV-VA Program Chair - Carolyn </a:t>
            </a:r>
            <a:r>
              <a:rPr lang="en-US" sz="2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Caywood</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Margaret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Christle</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Larkin Dudley, Ann Fisher, Keith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Perrigan</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Robin Smith, Wayne “Dempsey”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Worner</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a:spcBef>
                <a:spcPts val="0"/>
              </a:spcBef>
              <a:spcAft>
                <a:spcPts val="0"/>
              </a:spcAft>
              <a:buNone/>
            </a:pPr>
            <a:endParaRPr sz="2200" b="1" dirty="0">
              <a:solidFill>
                <a:schemeClr val="dk1"/>
              </a:solidFill>
              <a:latin typeface="Calibri"/>
              <a:ea typeface="Calibri"/>
              <a:cs typeface="Calibri"/>
              <a:sym typeface="Calibri"/>
            </a:endParaRPr>
          </a:p>
          <a:p>
            <a:pPr marL="0" marR="0">
              <a:lnSpc>
                <a:spcPct val="107000"/>
              </a:lnSpc>
              <a:spcBef>
                <a:spcPts val="0"/>
              </a:spcBef>
              <a:spcAft>
                <a:spcPts val="0"/>
              </a:spcAft>
            </a:pPr>
            <a:r>
              <a:rPr lang="en-US"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Subcommittee I (What is a high-quality education?): Chair - Margaret </a:t>
            </a:r>
            <a:r>
              <a:rPr lang="en-US" sz="2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Christle</a:t>
            </a:r>
            <a:r>
              <a:rPr lang="en-US"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(LWV-MC), William “</a:t>
            </a:r>
            <a:r>
              <a:rPr lang="en-US" sz="2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Buckey</a:t>
            </a: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Boone (LWV-WC), Vicky Greco (LWV-SHR), Kassidy Slaughter (LWV-WC), Marva Wheeler (LWV-WC), Merry Jennings (LWV-WC)</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Subcommittee II (Is VA funding equitable?): Chair - Robin Smith </a:t>
            </a: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(LWV-MAL), Carol </a:t>
            </a:r>
            <a:r>
              <a:rPr lang="en-US" sz="2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Brunty</a:t>
            </a: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(LWV-WC), Ann Fisher (LWV-MC), Priscilla Godfrey (LWV-LC), </a:t>
            </a:r>
            <a:r>
              <a:rPr lang="en-US" sz="2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Gunin</a:t>
            </a: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Kiran (LWV-MC), Keith </a:t>
            </a:r>
            <a:r>
              <a:rPr lang="en-US" sz="2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Perrigan</a:t>
            </a: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LWV-WC), Tonja Roberts (LWV-MAL), Martha Stewart LWV-SHR), Wayne “Dempsey” </a:t>
            </a:r>
            <a:r>
              <a:rPr lang="en-US" sz="2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Worner</a:t>
            </a: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(LWV-MC)</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Subcommittee III (How does VA compare?): Chair - Larkin Dudley </a:t>
            </a: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(LWV-MC), Charity Boyette LWV-MC), Brenda Beebe Duncan LWV-WA), Connie Froggatt LWV-MC), Carol </a:t>
            </a:r>
            <a:r>
              <a:rPr lang="en-US" sz="2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Noggle</a:t>
            </a: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LWV-PWA), Beth </a:t>
            </a:r>
            <a:r>
              <a:rPr lang="en-US" sz="2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Obenshain</a:t>
            </a: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(LWV-MC), Wayne “Dempsey” </a:t>
            </a:r>
            <a:r>
              <a:rPr lang="en-US" sz="2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Worner</a:t>
            </a: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(LWV-MC)</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5349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0"/>
          <p:cNvSpPr txBox="1">
            <a:spLocks noGrp="1"/>
          </p:cNvSpPr>
          <p:nvPr>
            <p:ph type="title"/>
          </p:nvPr>
        </p:nvSpPr>
        <p:spPr>
          <a:xfrm>
            <a:off x="838200" y="365125"/>
            <a:ext cx="10515600" cy="82706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latin typeface="Calibri"/>
                <a:ea typeface="Calibri"/>
                <a:cs typeface="Calibri"/>
                <a:sym typeface="Calibri"/>
              </a:rPr>
              <a:t>Strategies for infrastructure</a:t>
            </a:r>
            <a:endParaRPr/>
          </a:p>
        </p:txBody>
      </p:sp>
      <p:sp>
        <p:nvSpPr>
          <p:cNvPr id="237" name="Google Shape;237;p20"/>
          <p:cNvSpPr txBox="1">
            <a:spLocks noGrp="1"/>
          </p:cNvSpPr>
          <p:nvPr>
            <p:ph type="body" idx="1"/>
          </p:nvPr>
        </p:nvSpPr>
        <p:spPr>
          <a:xfrm>
            <a:off x="219919" y="1354238"/>
            <a:ext cx="11644132" cy="5138637"/>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3200"/>
              <a:buFont typeface="Noto Sans Symbols"/>
              <a:buChar char="▪"/>
            </a:pPr>
            <a:r>
              <a:rPr lang="en-US" sz="3200" dirty="0"/>
              <a:t>Advocate for state commitment to fund school construction using grants and other mechanisms based on division’s ability to pay.</a:t>
            </a:r>
            <a:endParaRPr dirty="0"/>
          </a:p>
          <a:p>
            <a:pPr marL="228600" lvl="0" indent="-228600" algn="just" rtl="0">
              <a:lnSpc>
                <a:spcPct val="90000"/>
              </a:lnSpc>
              <a:spcBef>
                <a:spcPts val="1000"/>
              </a:spcBef>
              <a:spcAft>
                <a:spcPts val="0"/>
              </a:spcAft>
              <a:buClr>
                <a:schemeClr val="dk1"/>
              </a:buClr>
              <a:buSzPts val="3200"/>
              <a:buFont typeface="Noto Sans Symbols"/>
              <a:buChar char="▪"/>
            </a:pPr>
            <a:r>
              <a:rPr lang="en-US" sz="3200" dirty="0"/>
              <a:t>Increase and prioritize Literary Fund $$ for school infrastructure.</a:t>
            </a:r>
            <a:endParaRPr dirty="0"/>
          </a:p>
          <a:p>
            <a:pPr marL="228600" lvl="0" indent="-228600" algn="just" rtl="0">
              <a:lnSpc>
                <a:spcPct val="90000"/>
              </a:lnSpc>
              <a:spcBef>
                <a:spcPts val="1000"/>
              </a:spcBef>
              <a:spcAft>
                <a:spcPts val="0"/>
              </a:spcAft>
              <a:buClr>
                <a:schemeClr val="dk1"/>
              </a:buClr>
              <a:buSzPts val="3200"/>
              <a:buFont typeface="Noto Sans Symbols"/>
              <a:buChar char="▪"/>
            </a:pPr>
            <a:r>
              <a:rPr lang="en-US" sz="3200" dirty="0"/>
              <a:t>Make minimum building standards part of the SOQ. </a:t>
            </a:r>
            <a:endParaRPr dirty="0"/>
          </a:p>
          <a:p>
            <a:pPr marL="228600" lvl="0" indent="-228600" algn="just" rtl="0">
              <a:lnSpc>
                <a:spcPct val="90000"/>
              </a:lnSpc>
              <a:spcBef>
                <a:spcPts val="1000"/>
              </a:spcBef>
              <a:spcAft>
                <a:spcPts val="0"/>
              </a:spcAft>
              <a:buClr>
                <a:schemeClr val="dk1"/>
              </a:buClr>
              <a:buSzPts val="3200"/>
              <a:buFont typeface="Noto Sans Symbols"/>
              <a:buChar char="▪"/>
            </a:pPr>
            <a:r>
              <a:rPr lang="en-US" sz="3200" dirty="0"/>
              <a:t>Issue state bonds dedicated to school construction to address the $25 billion deficit.</a:t>
            </a:r>
            <a:endParaRPr dirty="0"/>
          </a:p>
          <a:p>
            <a:pPr marL="228600" lvl="0" indent="-228600" algn="just" rtl="0">
              <a:lnSpc>
                <a:spcPct val="90000"/>
              </a:lnSpc>
              <a:spcBef>
                <a:spcPts val="1000"/>
              </a:spcBef>
              <a:spcAft>
                <a:spcPts val="0"/>
              </a:spcAft>
              <a:buClr>
                <a:schemeClr val="dk1"/>
              </a:buClr>
              <a:buSzPts val="3200"/>
              <a:buFont typeface="Noto Sans Symbols"/>
              <a:buChar char="▪"/>
            </a:pPr>
            <a:r>
              <a:rPr lang="en-US" sz="3200" dirty="0"/>
              <a:t>Allow localities to impose a 1% sales tax for school construction, subject to voter approval.</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latin typeface="Calibri"/>
                <a:ea typeface="Calibri"/>
                <a:cs typeface="Calibri"/>
                <a:sym typeface="Calibri"/>
              </a:rPr>
              <a:t>Strategies for LWV-VA</a:t>
            </a:r>
            <a:endParaRPr/>
          </a:p>
        </p:txBody>
      </p:sp>
      <p:sp>
        <p:nvSpPr>
          <p:cNvPr id="244" name="Google Shape;244;p21"/>
          <p:cNvSpPr txBox="1">
            <a:spLocks noGrp="1"/>
          </p:cNvSpPr>
          <p:nvPr>
            <p:ph type="body" idx="1"/>
          </p:nvPr>
        </p:nvSpPr>
        <p:spPr>
          <a:xfrm>
            <a:off x="392425" y="1825625"/>
            <a:ext cx="114177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t>The Virginia League of Women Voters should continue its efforts </a:t>
            </a:r>
            <a:endParaRPr sz="3200"/>
          </a:p>
          <a:p>
            <a:pPr marL="457200" lvl="0" indent="-431800" algn="l" rtl="0">
              <a:lnSpc>
                <a:spcPct val="90000"/>
              </a:lnSpc>
              <a:spcBef>
                <a:spcPts val="0"/>
              </a:spcBef>
              <a:spcAft>
                <a:spcPts val="0"/>
              </a:spcAft>
              <a:buSzPts val="3200"/>
              <a:buChar char="•"/>
            </a:pPr>
            <a:r>
              <a:rPr lang="en-US" sz="3200"/>
              <a:t>to educate the public about the benefits of high-quality public education</a:t>
            </a:r>
            <a:endParaRPr sz="3200"/>
          </a:p>
          <a:p>
            <a:pPr marL="457200" lvl="0" indent="-431800" algn="l" rtl="0">
              <a:lnSpc>
                <a:spcPct val="90000"/>
              </a:lnSpc>
              <a:spcBef>
                <a:spcPts val="0"/>
              </a:spcBef>
              <a:spcAft>
                <a:spcPts val="0"/>
              </a:spcAft>
              <a:buSzPts val="3200"/>
              <a:buChar char="•"/>
            </a:pPr>
            <a:r>
              <a:rPr lang="en-US" sz="3200"/>
              <a:t>to develop partnerships with other state organizations</a:t>
            </a:r>
            <a:endParaRPr sz="3200"/>
          </a:p>
          <a:p>
            <a:pPr marL="457200" lvl="0" indent="-431800" algn="l" rtl="0">
              <a:lnSpc>
                <a:spcPct val="90000"/>
              </a:lnSpc>
              <a:spcBef>
                <a:spcPts val="0"/>
              </a:spcBef>
              <a:spcAft>
                <a:spcPts val="0"/>
              </a:spcAft>
              <a:buSzPts val="3200"/>
              <a:buChar char="•"/>
            </a:pPr>
            <a:r>
              <a:rPr lang="en-US" sz="3200"/>
              <a:t>to advocate actively for increased and more equitable school funding</a:t>
            </a:r>
            <a:endParaRPr sz="3200"/>
          </a:p>
          <a:p>
            <a:pPr marL="457200" lvl="0" indent="-431800" algn="l" rtl="0">
              <a:lnSpc>
                <a:spcPct val="90000"/>
              </a:lnSpc>
              <a:spcBef>
                <a:spcPts val="0"/>
              </a:spcBef>
              <a:spcAft>
                <a:spcPts val="0"/>
              </a:spcAft>
              <a:buSzPts val="3200"/>
              <a:buChar char="•"/>
            </a:pPr>
            <a:r>
              <a:rPr lang="en-US" sz="3200"/>
              <a:t>and to improve the narratives that are told about our schools.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4321740a6a_0_0"/>
          <p:cNvSpPr txBox="1">
            <a:spLocks noGrp="1"/>
          </p:cNvSpPr>
          <p:nvPr>
            <p:ph type="title"/>
          </p:nvPr>
        </p:nvSpPr>
        <p:spPr>
          <a:xfrm>
            <a:off x="838200" y="365124"/>
            <a:ext cx="10515600" cy="2868729"/>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Again, we hope you had a chance to read the entire report, which gives a clearer and wider view of this complex issue. </a:t>
            </a:r>
            <a:endParaRPr dirty="0"/>
          </a:p>
        </p:txBody>
      </p:sp>
      <p:sp>
        <p:nvSpPr>
          <p:cNvPr id="251" name="Google Shape;251;g14321740a6a_0_0"/>
          <p:cNvSpPr txBox="1">
            <a:spLocks noGrp="1"/>
          </p:cNvSpPr>
          <p:nvPr>
            <p:ph type="body" idx="1"/>
          </p:nvPr>
        </p:nvSpPr>
        <p:spPr>
          <a:xfrm>
            <a:off x="838200" y="3746809"/>
            <a:ext cx="10515600" cy="2430015"/>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4400" dirty="0"/>
              <a:t>Thank you!</a:t>
            </a:r>
            <a:endParaRPr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subTitle" idx="1"/>
          </p:nvPr>
        </p:nvSpPr>
        <p:spPr>
          <a:xfrm>
            <a:off x="367990" y="178421"/>
            <a:ext cx="11474605" cy="649000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13" name="Google Shape;113;p3"/>
          <p:cNvPicPr preferRelativeResize="0"/>
          <p:nvPr/>
        </p:nvPicPr>
        <p:blipFill>
          <a:blip r:embed="rId3">
            <a:alphaModFix/>
          </a:blip>
          <a:stretch>
            <a:fillRect/>
          </a:stretch>
        </p:blipFill>
        <p:spPr>
          <a:xfrm>
            <a:off x="2046725" y="178425"/>
            <a:ext cx="8112495" cy="649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639418" y="311219"/>
            <a:ext cx="10714382"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latin typeface="Calibri"/>
                <a:ea typeface="Calibri"/>
                <a:cs typeface="Calibri"/>
                <a:sym typeface="Calibri"/>
              </a:rPr>
              <a:t>Why the League believes in public schools</a:t>
            </a:r>
            <a:endParaRPr/>
          </a:p>
        </p:txBody>
      </p:sp>
      <p:sp>
        <p:nvSpPr>
          <p:cNvPr id="120" name="Google Shape;120;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600"/>
              <a:buFont typeface="Noto Sans Symbols"/>
              <a:buChar char="▪"/>
            </a:pPr>
            <a:r>
              <a:rPr lang="en-US" sz="3600"/>
              <a:t>A high-quality education is a foundation for our democracy.</a:t>
            </a:r>
            <a:endParaRPr/>
          </a:p>
          <a:p>
            <a:pPr marL="228600" lvl="0" indent="-228600" algn="l" rtl="0">
              <a:lnSpc>
                <a:spcPct val="90000"/>
              </a:lnSpc>
              <a:spcBef>
                <a:spcPts val="1000"/>
              </a:spcBef>
              <a:spcAft>
                <a:spcPts val="0"/>
              </a:spcAft>
              <a:buClr>
                <a:schemeClr val="dk1"/>
              </a:buClr>
              <a:buSzPts val="3600"/>
              <a:buFont typeface="Noto Sans Symbols"/>
              <a:buChar char="▪"/>
            </a:pPr>
            <a:r>
              <a:rPr lang="en-US" sz="3600"/>
              <a:t>A high-quality education is essential to provide students the intellectual skills for becoming active citizens.</a:t>
            </a:r>
            <a:endParaRPr/>
          </a:p>
          <a:p>
            <a:pPr marL="228600" lvl="0" indent="-228600" algn="l" rtl="0">
              <a:lnSpc>
                <a:spcPct val="90000"/>
              </a:lnSpc>
              <a:spcBef>
                <a:spcPts val="1000"/>
              </a:spcBef>
              <a:spcAft>
                <a:spcPts val="0"/>
              </a:spcAft>
              <a:buClr>
                <a:schemeClr val="dk1"/>
              </a:buClr>
              <a:buSzPts val="3600"/>
              <a:buFont typeface="Noto Sans Symbols"/>
              <a:buChar char="▪"/>
            </a:pPr>
            <a:r>
              <a:rPr lang="en-US" sz="3600"/>
              <a:t>Public education is available to all children despite their family’s wealth, ethnicity, religion, or other factors.</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latin typeface="Calibri"/>
                <a:ea typeface="Calibri"/>
                <a:cs typeface="Calibri"/>
                <a:sym typeface="Calibri"/>
              </a:rPr>
              <a:t>Did you know. . .</a:t>
            </a:r>
            <a:endParaRPr/>
          </a:p>
        </p:txBody>
      </p:sp>
      <p:sp>
        <p:nvSpPr>
          <p:cNvPr id="127" name="Google Shape;127;p5"/>
          <p:cNvSpPr txBox="1">
            <a:spLocks noGrp="1"/>
          </p:cNvSpPr>
          <p:nvPr>
            <p:ph type="body" idx="1"/>
          </p:nvPr>
        </p:nvSpPr>
        <p:spPr>
          <a:xfrm>
            <a:off x="401444" y="2048497"/>
            <a:ext cx="11499008"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None/>
            </a:pPr>
            <a:endParaRPr sz="4000"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3600"/>
              <a:buNone/>
            </a:pPr>
            <a:r>
              <a:rPr lang="en-US" sz="3600" b="1" dirty="0">
                <a:latin typeface="Calibri"/>
                <a:ea typeface="Calibri"/>
                <a:cs typeface="Calibri"/>
                <a:sym typeface="Calibri"/>
              </a:rPr>
              <a:t>Virginia is the 10</a:t>
            </a:r>
            <a:r>
              <a:rPr lang="en-US" sz="3600" b="1" baseline="30000" dirty="0">
                <a:latin typeface="Calibri"/>
                <a:ea typeface="Calibri"/>
                <a:cs typeface="Calibri"/>
                <a:sym typeface="Calibri"/>
              </a:rPr>
              <a:t>th</a:t>
            </a:r>
            <a:r>
              <a:rPr lang="en-US" sz="3600" b="1" dirty="0">
                <a:latin typeface="Calibri"/>
                <a:ea typeface="Calibri"/>
                <a:cs typeface="Calibri"/>
                <a:sym typeface="Calibri"/>
              </a:rPr>
              <a:t> wealthiest state, yet in per-pupil funding by the state, Virginia ranks 41</a:t>
            </a:r>
            <a:r>
              <a:rPr lang="en-US" sz="3600" b="1" baseline="30000" dirty="0">
                <a:latin typeface="Calibri"/>
                <a:ea typeface="Calibri"/>
                <a:cs typeface="Calibri"/>
                <a:sym typeface="Calibri"/>
              </a:rPr>
              <a:t>st</a:t>
            </a:r>
            <a:r>
              <a:rPr lang="en-US" sz="3600" b="1" dirty="0">
                <a:latin typeface="Calibri"/>
                <a:ea typeface="Calibri"/>
                <a:cs typeface="Calibri"/>
                <a:sym typeface="Calibri"/>
              </a:rPr>
              <a: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p:nvPr/>
        </p:nvSpPr>
        <p:spPr>
          <a:xfrm>
            <a:off x="867896" y="689788"/>
            <a:ext cx="10456207" cy="55399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00000"/>
                </a:solidFill>
                <a:latin typeface="Calibri"/>
                <a:ea typeface="Calibri"/>
                <a:cs typeface="Calibri"/>
                <a:sym typeface="Calibri"/>
              </a:rPr>
              <a:t>Our Findings  </a:t>
            </a:r>
            <a:endParaRPr/>
          </a:p>
          <a:p>
            <a:pPr marL="0" marR="0" lvl="0" indent="0" algn="l" rtl="0">
              <a:spcBef>
                <a:spcPts val="0"/>
              </a:spcBef>
              <a:spcAft>
                <a:spcPts val="0"/>
              </a:spcAft>
              <a:buNone/>
            </a:pPr>
            <a:r>
              <a:rPr lang="en-US" sz="4000">
                <a:solidFill>
                  <a:schemeClr val="dk1"/>
                </a:solidFill>
                <a:latin typeface="Calibri"/>
                <a:ea typeface="Calibri"/>
                <a:cs typeface="Calibri"/>
                <a:sym typeface="Calibri"/>
              </a:rPr>
              <a:t> </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en-US" sz="3600">
                <a:solidFill>
                  <a:srgbClr val="000000"/>
                </a:solidFill>
                <a:latin typeface="Calibri"/>
                <a:ea typeface="Calibri"/>
                <a:cs typeface="Calibri"/>
                <a:sym typeface="Calibri"/>
              </a:rPr>
              <a:t>Our study indicates that </a:t>
            </a:r>
            <a:r>
              <a:rPr lang="en-US" sz="3600" b="1">
                <a:solidFill>
                  <a:schemeClr val="dk1"/>
                </a:solidFill>
                <a:latin typeface="Calibri"/>
                <a:ea typeface="Calibri"/>
                <a:cs typeface="Calibri"/>
                <a:sym typeface="Calibri"/>
              </a:rPr>
              <a:t>state funding </a:t>
            </a:r>
            <a:r>
              <a:rPr lang="en-US" sz="3600">
                <a:solidFill>
                  <a:schemeClr val="dk1"/>
                </a:solidFill>
                <a:latin typeface="Calibri"/>
                <a:ea typeface="Calibri"/>
                <a:cs typeface="Calibri"/>
                <a:sym typeface="Calibri"/>
              </a:rPr>
              <a:t>of local schools is </a:t>
            </a:r>
            <a:r>
              <a:rPr lang="en-US" sz="3600" b="1">
                <a:solidFill>
                  <a:schemeClr val="dk1"/>
                </a:solidFill>
                <a:latin typeface="Calibri"/>
                <a:ea typeface="Calibri"/>
                <a:cs typeface="Calibri"/>
                <a:sym typeface="Calibri"/>
              </a:rPr>
              <a:t>both inadequate and inequitable.</a:t>
            </a:r>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en-US" sz="3600">
                <a:solidFill>
                  <a:schemeClr val="dk1"/>
                </a:solidFill>
                <a:latin typeface="Calibri"/>
                <a:ea typeface="Calibri"/>
                <a:cs typeface="Calibri"/>
                <a:sym typeface="Calibri"/>
              </a:rPr>
              <a:t>The Virginia Constitution states that the General Assembly “</a:t>
            </a:r>
            <a:r>
              <a:rPr lang="en-US" sz="3600" b="1">
                <a:solidFill>
                  <a:schemeClr val="dk1"/>
                </a:solidFill>
                <a:latin typeface="Calibri"/>
                <a:ea typeface="Calibri"/>
                <a:cs typeface="Calibri"/>
                <a:sym typeface="Calibri"/>
              </a:rPr>
              <a:t>shall seek </a:t>
            </a:r>
            <a:r>
              <a:rPr lang="en-US" sz="3600">
                <a:solidFill>
                  <a:schemeClr val="dk1"/>
                </a:solidFill>
                <a:latin typeface="Calibri"/>
                <a:ea typeface="Calibri"/>
                <a:cs typeface="Calibri"/>
                <a:sym typeface="Calibri"/>
              </a:rPr>
              <a:t>to ensure that an educational program of </a:t>
            </a:r>
            <a:r>
              <a:rPr lang="en-US" sz="3600" b="1">
                <a:solidFill>
                  <a:schemeClr val="dk1"/>
                </a:solidFill>
                <a:latin typeface="Calibri"/>
                <a:ea typeface="Calibri"/>
                <a:cs typeface="Calibri"/>
                <a:sym typeface="Calibri"/>
              </a:rPr>
              <a:t>high quality</a:t>
            </a:r>
            <a:r>
              <a:rPr lang="en-US" sz="3600">
                <a:solidFill>
                  <a:schemeClr val="dk1"/>
                </a:solidFill>
                <a:latin typeface="Calibri"/>
                <a:ea typeface="Calibri"/>
                <a:cs typeface="Calibri"/>
                <a:sym typeface="Calibri"/>
              </a:rPr>
              <a:t> is established and continually maintained.” </a:t>
            </a:r>
            <a:r>
              <a:rPr lang="en-US" sz="1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800">
                <a:solidFill>
                  <a:srgbClr val="000000"/>
                </a:solidFill>
                <a:latin typeface="Times New Roman"/>
                <a:ea typeface="Times New Roman"/>
                <a:cs typeface="Times New Roman"/>
                <a:sym typeface="Times New Roman"/>
              </a:rPr>
              <a:t>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latin typeface="Calibri"/>
                <a:ea typeface="Calibri"/>
                <a:cs typeface="Calibri"/>
                <a:sym typeface="Calibri"/>
              </a:rPr>
              <a:t>The problem with Virginia’s Constitution</a:t>
            </a:r>
            <a:endParaRPr/>
          </a:p>
        </p:txBody>
      </p:sp>
      <p:sp>
        <p:nvSpPr>
          <p:cNvPr id="140" name="Google Shape;140;p7"/>
          <p:cNvSpPr txBox="1">
            <a:spLocks noGrp="1"/>
          </p:cNvSpPr>
          <p:nvPr>
            <p:ph type="body" idx="1"/>
          </p:nvPr>
        </p:nvSpPr>
        <p:spPr>
          <a:xfrm>
            <a:off x="557561" y="1253331"/>
            <a:ext cx="109728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3600"/>
              <a:buNone/>
            </a:pPr>
            <a:r>
              <a:rPr lang="en-US" sz="3600"/>
              <a:t>The difference between </a:t>
            </a:r>
            <a:r>
              <a:rPr lang="en-US" sz="3600" b="1"/>
              <a:t>“shall seek to ensure” </a:t>
            </a:r>
            <a:r>
              <a:rPr lang="en-US" sz="3600"/>
              <a:t>and “</a:t>
            </a:r>
            <a:r>
              <a:rPr lang="en-US" sz="3600" b="1"/>
              <a:t>shall provide”</a:t>
            </a:r>
            <a:endParaRPr/>
          </a:p>
          <a:p>
            <a:pPr marL="0" lvl="0" indent="0" algn="l" rtl="0">
              <a:lnSpc>
                <a:spcPct val="90000"/>
              </a:lnSpc>
              <a:spcBef>
                <a:spcPts val="1000"/>
              </a:spcBef>
              <a:spcAft>
                <a:spcPts val="0"/>
              </a:spcAft>
              <a:buClr>
                <a:schemeClr val="dk1"/>
              </a:buClr>
              <a:buSzPts val="3200"/>
              <a:buNone/>
            </a:pPr>
            <a:endParaRPr sz="3200"/>
          </a:p>
          <a:p>
            <a:pPr marL="0" lvl="0" indent="0" algn="l" rtl="0">
              <a:lnSpc>
                <a:spcPct val="90000"/>
              </a:lnSpc>
              <a:spcBef>
                <a:spcPts val="1000"/>
              </a:spcBef>
              <a:spcAft>
                <a:spcPts val="0"/>
              </a:spcAft>
              <a:buClr>
                <a:schemeClr val="dk1"/>
              </a:buClr>
              <a:buSzPts val="3600"/>
              <a:buNone/>
            </a:pPr>
            <a:r>
              <a:rPr lang="en-US" sz="3600"/>
              <a:t>“The General Assembly shall provide for a system of free public elementary and secondary schools for all children of school age throughout the Commonwealth and </a:t>
            </a:r>
            <a:r>
              <a:rPr lang="en-US" sz="3600" b="1"/>
              <a:t>shall seek to ensure </a:t>
            </a:r>
            <a:r>
              <a:rPr lang="en-US" sz="3600"/>
              <a:t>that an educational program of high quality is established and continually maintained.”</a:t>
            </a: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txBox="1">
            <a:spLocks noGrp="1"/>
          </p:cNvSpPr>
          <p:nvPr>
            <p:ph type="title"/>
          </p:nvPr>
        </p:nvSpPr>
        <p:spPr>
          <a:xfrm>
            <a:off x="1138238" y="365126"/>
            <a:ext cx="10515600" cy="9061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latin typeface="Calibri"/>
                <a:ea typeface="Calibri"/>
                <a:cs typeface="Calibri"/>
                <a:sym typeface="Calibri"/>
              </a:rPr>
              <a:t>Virginia’s education ranking</a:t>
            </a:r>
            <a:endParaRPr/>
          </a:p>
        </p:txBody>
      </p:sp>
      <p:sp>
        <p:nvSpPr>
          <p:cNvPr id="147" name="Google Shape;147;p8"/>
          <p:cNvSpPr txBox="1">
            <a:spLocks noGrp="1"/>
          </p:cNvSpPr>
          <p:nvPr>
            <p:ph type="body" idx="1"/>
          </p:nvPr>
        </p:nvSpPr>
        <p:spPr>
          <a:xfrm>
            <a:off x="479503" y="1382750"/>
            <a:ext cx="11340790" cy="511012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600"/>
              <a:buFont typeface="Noto Sans Symbols"/>
              <a:buChar char="▪"/>
            </a:pPr>
            <a:r>
              <a:rPr lang="en-US" sz="3600" dirty="0"/>
              <a:t>Invested $4.3 billion less in education in 2021 than the average of other states with comparable household incomes</a:t>
            </a:r>
            <a:endParaRPr dirty="0"/>
          </a:p>
          <a:p>
            <a:pPr marL="228600" lvl="0" indent="-228600">
              <a:buSzPts val="3600"/>
              <a:buFont typeface="Noto Sans Symbols"/>
              <a:buChar char="▪"/>
            </a:pPr>
            <a:r>
              <a:rPr lang="en-US" sz="3600" dirty="0">
                <a:latin typeface="Calibri"/>
                <a:ea typeface="Calibri"/>
                <a:cs typeface="Calibri"/>
                <a:sym typeface="Calibri"/>
              </a:rPr>
              <a:t>10</a:t>
            </a:r>
            <a:r>
              <a:rPr lang="en-US" sz="3600" baseline="30000" dirty="0">
                <a:latin typeface="Calibri"/>
                <a:ea typeface="Calibri"/>
                <a:cs typeface="Calibri"/>
                <a:sym typeface="Calibri"/>
              </a:rPr>
              <a:t>th</a:t>
            </a:r>
            <a:r>
              <a:rPr lang="en-US" sz="3600" dirty="0">
                <a:latin typeface="Calibri"/>
                <a:ea typeface="Calibri"/>
                <a:cs typeface="Calibri"/>
                <a:sym typeface="Calibri"/>
              </a:rPr>
              <a:t> wealthiest state, yet in per-pupil funding by the state, ranks </a:t>
            </a:r>
            <a:r>
              <a:rPr lang="en-US" sz="3600" dirty="0" err="1">
                <a:latin typeface="Calibri"/>
                <a:ea typeface="Calibri"/>
                <a:cs typeface="Calibri"/>
                <a:sym typeface="Calibri"/>
              </a:rPr>
              <a:t>ranks</a:t>
            </a:r>
            <a:r>
              <a:rPr lang="en-US" sz="3600" dirty="0">
                <a:latin typeface="Calibri"/>
                <a:ea typeface="Calibri"/>
                <a:cs typeface="Calibri"/>
                <a:sym typeface="Calibri"/>
              </a:rPr>
              <a:t> 41</a:t>
            </a:r>
            <a:r>
              <a:rPr lang="en-US" sz="3600" baseline="30000" dirty="0">
                <a:latin typeface="Calibri"/>
                <a:ea typeface="Calibri"/>
                <a:cs typeface="Calibri"/>
                <a:sym typeface="Calibri"/>
              </a:rPr>
              <a:t>st </a:t>
            </a:r>
          </a:p>
          <a:p>
            <a:pPr marL="228600" lvl="0" indent="-228600">
              <a:buSzPts val="3600"/>
              <a:buFont typeface="Noto Sans Symbols"/>
              <a:buChar char="▪"/>
            </a:pPr>
            <a:r>
              <a:rPr lang="en-US" sz="3600" dirty="0"/>
              <a:t>Average teacher pay 10% below the national average in 2020; starting teacher salaries ranked 25</a:t>
            </a:r>
            <a:r>
              <a:rPr lang="en-US" sz="3600" baseline="30000" dirty="0"/>
              <a:t>th</a:t>
            </a:r>
            <a:r>
              <a:rPr lang="en-US" sz="3600" dirty="0"/>
              <a:t>  nationwide</a:t>
            </a:r>
          </a:p>
          <a:p>
            <a:pPr marL="228600" lvl="0" indent="-228600">
              <a:buSzPts val="3600"/>
              <a:buFont typeface="Noto Sans Symbols"/>
              <a:buChar char="▪"/>
            </a:pPr>
            <a:r>
              <a:rPr lang="en-US" sz="3600" dirty="0"/>
              <a:t>Earned a </a:t>
            </a:r>
            <a:r>
              <a:rPr lang="en-US" sz="3600" i="1" dirty="0"/>
              <a:t>D</a:t>
            </a:r>
            <a:r>
              <a:rPr lang="en-US" sz="3600" dirty="0"/>
              <a:t> in education funding from the Education Law Center</a:t>
            </a:r>
            <a:endParaRPr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0000"/>
              <a:buFont typeface="Calibri"/>
              <a:buNone/>
            </a:pPr>
            <a:r>
              <a:rPr lang="en-US" b="1">
                <a:latin typeface="Calibri"/>
                <a:ea typeface="Calibri"/>
                <a:cs typeface="Calibri"/>
                <a:sym typeface="Calibri"/>
              </a:rPr>
              <a:t>Funding gaps within the state</a:t>
            </a:r>
            <a:br>
              <a:rPr lang="en-US" b="1">
                <a:latin typeface="Calibri"/>
                <a:ea typeface="Calibri"/>
                <a:cs typeface="Calibri"/>
                <a:sym typeface="Calibri"/>
              </a:rPr>
            </a:br>
            <a:r>
              <a:rPr lang="en-US" b="1" i="1">
                <a:latin typeface="Calibri"/>
                <a:ea typeface="Calibri"/>
                <a:cs typeface="Calibri"/>
                <a:sym typeface="Calibri"/>
              </a:rPr>
              <a:t>$200,000 difference per classroom  </a:t>
            </a:r>
            <a:br>
              <a:rPr lang="en-US" sz="4900" b="1">
                <a:latin typeface="Calibri"/>
                <a:ea typeface="Calibri"/>
                <a:cs typeface="Calibri"/>
                <a:sym typeface="Calibri"/>
              </a:rPr>
            </a:br>
            <a:endParaRPr sz="4000" b="1">
              <a:latin typeface="Calibri"/>
              <a:ea typeface="Calibri"/>
              <a:cs typeface="Calibri"/>
              <a:sym typeface="Calibri"/>
            </a:endParaRPr>
          </a:p>
        </p:txBody>
      </p:sp>
      <p:sp>
        <p:nvSpPr>
          <p:cNvPr id="154" name="Google Shape;154;p9"/>
          <p:cNvSpPr txBox="1">
            <a:spLocks noGrp="1"/>
          </p:cNvSpPr>
          <p:nvPr>
            <p:ph type="body" idx="1"/>
          </p:nvPr>
        </p:nvSpPr>
        <p:spPr>
          <a:xfrm>
            <a:off x="334537" y="1806498"/>
            <a:ext cx="11574965" cy="468637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600"/>
              <a:buFont typeface="Noto Sans Symbols"/>
              <a:buChar char="▪"/>
            </a:pPr>
            <a:r>
              <a:rPr lang="en-US" sz="3600" dirty="0"/>
              <a:t>Localities – not the state - bear the majority of the cost of public education.</a:t>
            </a:r>
            <a:endParaRPr dirty="0"/>
          </a:p>
          <a:p>
            <a:pPr marL="228600" lvl="0" indent="-228600" algn="l" rtl="0">
              <a:lnSpc>
                <a:spcPct val="90000"/>
              </a:lnSpc>
              <a:spcBef>
                <a:spcPts val="1000"/>
              </a:spcBef>
              <a:spcAft>
                <a:spcPts val="0"/>
              </a:spcAft>
              <a:buClr>
                <a:schemeClr val="dk1"/>
              </a:buClr>
              <a:buSzPts val="3600"/>
              <a:buFont typeface="Noto Sans Symbols"/>
              <a:buChar char="▪"/>
            </a:pPr>
            <a:r>
              <a:rPr lang="en-US" sz="3600" dirty="0"/>
              <a:t>Localities spent $4.4 billion above the required effort for SOQ.</a:t>
            </a:r>
            <a:endParaRPr dirty="0"/>
          </a:p>
          <a:p>
            <a:pPr marL="228600" lvl="0" indent="-228600" algn="l" rtl="0">
              <a:lnSpc>
                <a:spcPct val="90000"/>
              </a:lnSpc>
              <a:spcBef>
                <a:spcPts val="1000"/>
              </a:spcBef>
              <a:spcAft>
                <a:spcPts val="0"/>
              </a:spcAft>
              <a:buClr>
                <a:schemeClr val="dk1"/>
              </a:buClr>
              <a:buSzPts val="3600"/>
              <a:buFont typeface="Noto Sans Symbols"/>
              <a:buChar char="▪"/>
            </a:pPr>
            <a:r>
              <a:rPr lang="en-US" sz="3600" dirty="0"/>
              <a:t>Per-pupil funding varies by thousands of dollars per pupil depending on where a student lives and goes to school. </a:t>
            </a:r>
            <a:endParaRPr dirty="0"/>
          </a:p>
          <a:p>
            <a:pPr marL="0" lvl="0" indent="0" algn="l" rtl="0">
              <a:lnSpc>
                <a:spcPct val="90000"/>
              </a:lnSpc>
              <a:spcBef>
                <a:spcPts val="1000"/>
              </a:spcBef>
              <a:spcAft>
                <a:spcPts val="0"/>
              </a:spcAft>
              <a:buClr>
                <a:schemeClr val="dk1"/>
              </a:buClr>
              <a:buSzPts val="3600"/>
              <a:buNone/>
            </a:pPr>
            <a:r>
              <a:rPr lang="en-US" sz="3600" dirty="0"/>
              <a:t>   For example:      	Arlington: $19,744/pupil </a:t>
            </a:r>
            <a:endParaRPr dirty="0"/>
          </a:p>
          <a:p>
            <a:pPr marL="0" lvl="0" indent="0" algn="l" rtl="0">
              <a:lnSpc>
                <a:spcPct val="90000"/>
              </a:lnSpc>
              <a:spcBef>
                <a:spcPts val="1000"/>
              </a:spcBef>
              <a:spcAft>
                <a:spcPts val="0"/>
              </a:spcAft>
              <a:buClr>
                <a:schemeClr val="dk1"/>
              </a:buClr>
              <a:buSzPts val="3600"/>
              <a:buNone/>
            </a:pPr>
            <a:r>
              <a:rPr lang="en-US" sz="3600" dirty="0"/>
              <a:t>                                	Norton: $9,707/pupil</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2316</Words>
  <Application>Microsoft Office PowerPoint</Application>
  <PresentationFormat>Widescreen</PresentationFormat>
  <Paragraphs>198</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Noto Sans Symbols</vt:lpstr>
      <vt:lpstr>Times New Roman</vt:lpstr>
      <vt:lpstr>Office Theme</vt:lpstr>
      <vt:lpstr>Office Theme</vt:lpstr>
      <vt:lpstr>League of Women Voters—Virginia   </vt:lpstr>
      <vt:lpstr>PowerPoint Presentation</vt:lpstr>
      <vt:lpstr>PowerPoint Presentation</vt:lpstr>
      <vt:lpstr>Why the League believes in public schools</vt:lpstr>
      <vt:lpstr>Did you know. . .</vt:lpstr>
      <vt:lpstr>PowerPoint Presentation</vt:lpstr>
      <vt:lpstr>The problem with Virginia’s Constitution</vt:lpstr>
      <vt:lpstr>Virginia’s education ranking</vt:lpstr>
      <vt:lpstr>Funding gaps within the state $200,000 difference per classroom   </vt:lpstr>
      <vt:lpstr>PowerPoint Presentation</vt:lpstr>
      <vt:lpstr>Per-pupil funding </vt:lpstr>
      <vt:lpstr>PowerPoint Presentation</vt:lpstr>
      <vt:lpstr>PowerPoint Presentation</vt:lpstr>
      <vt:lpstr>Let’s talk teacher salaries </vt:lpstr>
      <vt:lpstr>PowerPoint Presentation</vt:lpstr>
      <vt:lpstr>Latest budget  </vt:lpstr>
      <vt:lpstr>What the General Assembly did not do</vt:lpstr>
      <vt:lpstr>A key strategy for change</vt:lpstr>
      <vt:lpstr>Strategies for operational funds </vt:lpstr>
      <vt:lpstr>Strategies for infrastructure</vt:lpstr>
      <vt:lpstr>Strategies for LWV-VA</vt:lpstr>
      <vt:lpstr>Again, we hope you had a chance to read the entire report, which gives a clearer and wider view of this complex issue.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League of Women Voters—Virginia</dc:title>
  <dc:creator>Microsoft Office User</dc:creator>
  <cp:lastModifiedBy>Pat Fege</cp:lastModifiedBy>
  <cp:revision>14</cp:revision>
  <dcterms:created xsi:type="dcterms:W3CDTF">2021-05-08T14:57:30Z</dcterms:created>
  <dcterms:modified xsi:type="dcterms:W3CDTF">2022-12-03T14:15:34Z</dcterms:modified>
</cp:coreProperties>
</file>